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58" r:id="rId5"/>
    <p:sldId id="260" r:id="rId6"/>
    <p:sldId id="261" r:id="rId7"/>
    <p:sldId id="262" r:id="rId8"/>
    <p:sldId id="263" r:id="rId9"/>
    <p:sldId id="264" r:id="rId10"/>
    <p:sldId id="269" r:id="rId11"/>
    <p:sldId id="276" r:id="rId12"/>
    <p:sldId id="270" r:id="rId13"/>
    <p:sldId id="272" r:id="rId14"/>
    <p:sldId id="277" r:id="rId15"/>
    <p:sldId id="273" r:id="rId16"/>
    <p:sldId id="265" r:id="rId17"/>
    <p:sldId id="275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728" autoAdjust="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27D-8CAF-44ED-B65C-445C35EE2EC5}" type="datetimeFigureOut">
              <a:rPr lang="zh-TW" altLang="en-US" smtClean="0"/>
              <a:t>2018/7/23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05A-364E-4A4C-9233-121B3CC6D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510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27D-8CAF-44ED-B65C-445C35EE2EC5}" type="datetimeFigureOut">
              <a:rPr lang="zh-TW" altLang="en-US" smtClean="0"/>
              <a:t>2018/7/23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05A-364E-4A4C-9233-121B3CC6D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901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27D-8CAF-44ED-B65C-445C35EE2EC5}" type="datetimeFigureOut">
              <a:rPr lang="zh-TW" altLang="en-US" smtClean="0"/>
              <a:t>2018/7/23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05A-364E-4A4C-9233-121B3CC6D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958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27D-8CAF-44ED-B65C-445C35EE2EC5}" type="datetimeFigureOut">
              <a:rPr lang="zh-TW" altLang="en-US" smtClean="0"/>
              <a:t>2018/7/23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05A-364E-4A4C-9233-121B3CC6D1E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867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27D-8CAF-44ED-B65C-445C35EE2EC5}" type="datetimeFigureOut">
              <a:rPr lang="zh-TW" altLang="en-US" smtClean="0"/>
              <a:t>2018/7/23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05A-364E-4A4C-9233-121B3CC6D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4940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27D-8CAF-44ED-B65C-445C35EE2EC5}" type="datetimeFigureOut">
              <a:rPr lang="zh-TW" altLang="en-US" smtClean="0"/>
              <a:t>2018/7/23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05A-364E-4A4C-9233-121B3CC6D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62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27D-8CAF-44ED-B65C-445C35EE2EC5}" type="datetimeFigureOut">
              <a:rPr lang="zh-TW" altLang="en-US" smtClean="0"/>
              <a:t>2018/7/23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05A-364E-4A4C-9233-121B3CC6D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7319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27D-8CAF-44ED-B65C-445C35EE2EC5}" type="datetimeFigureOut">
              <a:rPr lang="zh-TW" altLang="en-US" smtClean="0"/>
              <a:t>2018/7/23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05A-364E-4A4C-9233-121B3CC6D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04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27D-8CAF-44ED-B65C-445C35EE2EC5}" type="datetimeFigureOut">
              <a:rPr lang="zh-TW" altLang="en-US" smtClean="0"/>
              <a:t>2018/7/23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05A-364E-4A4C-9233-121B3CC6D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152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27D-8CAF-44ED-B65C-445C35EE2EC5}" type="datetimeFigureOut">
              <a:rPr lang="zh-TW" altLang="en-US" smtClean="0"/>
              <a:t>2018/7/23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05A-364E-4A4C-9233-121B3CC6D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648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27D-8CAF-44ED-B65C-445C35EE2EC5}" type="datetimeFigureOut">
              <a:rPr lang="zh-TW" altLang="en-US" smtClean="0"/>
              <a:t>2018/7/23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05A-364E-4A4C-9233-121B3CC6D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55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27D-8CAF-44ED-B65C-445C35EE2EC5}" type="datetimeFigureOut">
              <a:rPr lang="zh-TW" altLang="en-US" smtClean="0"/>
              <a:t>2018/7/23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05A-364E-4A4C-9233-121B3CC6D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120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27D-8CAF-44ED-B65C-445C35EE2EC5}" type="datetimeFigureOut">
              <a:rPr lang="zh-TW" altLang="en-US" smtClean="0"/>
              <a:t>2018/7/23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05A-364E-4A4C-9233-121B3CC6D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676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27D-8CAF-44ED-B65C-445C35EE2EC5}" type="datetimeFigureOut">
              <a:rPr lang="zh-TW" altLang="en-US" smtClean="0"/>
              <a:t>2018/7/23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05A-364E-4A4C-9233-121B3CC6D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559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27D-8CAF-44ED-B65C-445C35EE2EC5}" type="datetimeFigureOut">
              <a:rPr lang="zh-TW" altLang="en-US" smtClean="0"/>
              <a:t>2018/7/23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05A-364E-4A4C-9233-121B3CC6D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768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27D-8CAF-44ED-B65C-445C35EE2EC5}" type="datetimeFigureOut">
              <a:rPr lang="zh-TW" altLang="en-US" smtClean="0"/>
              <a:t>2018/7/23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05A-364E-4A4C-9233-121B3CC6D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545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927D-8CAF-44ED-B65C-445C35EE2EC5}" type="datetimeFigureOut">
              <a:rPr lang="zh-TW" altLang="en-US" smtClean="0"/>
              <a:t>2018/7/23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05A-364E-4A4C-9233-121B3CC6D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491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7A4927D-8CAF-44ED-B65C-445C35EE2EC5}" type="datetimeFigureOut">
              <a:rPr lang="zh-TW" altLang="en-US" smtClean="0"/>
              <a:t>2018/7/23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CF3505A-364E-4A4C-9233-121B3CC6D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76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桌上型掃描式電子顯微鏡</a:t>
            </a:r>
            <a:b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(Mini-SEM )</a:t>
            </a:r>
            <a:b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操作手冊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管理老師 </a:t>
            </a:r>
            <a:r>
              <a:rPr lang="en-US" altLang="zh-TW" dirty="0"/>
              <a:t>:</a:t>
            </a:r>
            <a:r>
              <a:rPr lang="zh-TW" altLang="en-US" dirty="0"/>
              <a:t> 胡家榮 副教授</a:t>
            </a:r>
            <a:endParaRPr lang="en-US" altLang="zh-TW" dirty="0"/>
          </a:p>
          <a:p>
            <a:r>
              <a:rPr lang="zh-TW" altLang="en-US" dirty="0"/>
              <a:t>管理員 </a:t>
            </a:r>
            <a:r>
              <a:rPr lang="en-US" altLang="zh-TW" dirty="0"/>
              <a:t>:</a:t>
            </a:r>
            <a:r>
              <a:rPr lang="zh-TW" altLang="en-US" dirty="0"/>
              <a:t> 孫浩筠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7609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altLang="zh-TW" dirty="0"/>
              <a:t>EDS </a:t>
            </a:r>
            <a:r>
              <a:rPr lang="zh-TW" altLang="en-US" dirty="0"/>
              <a:t>軟體介面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663" y="2467995"/>
            <a:ext cx="5531360" cy="3108509"/>
          </a:xfr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52181" r="96175"/>
          <a:stretch/>
        </p:blipFill>
        <p:spPr>
          <a:xfrm>
            <a:off x="2665564" y="1596177"/>
            <a:ext cx="656418" cy="454342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804663" y="4252980"/>
            <a:ext cx="210591" cy="5359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接點 12"/>
          <p:cNvCxnSpPr/>
          <p:nvPr/>
        </p:nvCxnSpPr>
        <p:spPr>
          <a:xfrm flipH="1" flipV="1">
            <a:off x="3333695" y="1596178"/>
            <a:ext cx="470968" cy="26568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H="1">
            <a:off x="3333696" y="4770664"/>
            <a:ext cx="470967" cy="13689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2732929" y="2636270"/>
            <a:ext cx="533400" cy="33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733766" y="2299720"/>
            <a:ext cx="533400" cy="33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733766" y="2972820"/>
            <a:ext cx="533400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2733766" y="3258570"/>
            <a:ext cx="533400" cy="33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716667" y="1985973"/>
            <a:ext cx="11079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一般分析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716667" y="2619879"/>
            <a:ext cx="1402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點</a:t>
            </a:r>
            <a:r>
              <a:rPr lang="en-US" altLang="zh-TW" dirty="0"/>
              <a:t>/</a:t>
            </a:r>
            <a:r>
              <a:rPr lang="zh-TW" altLang="en-US" dirty="0"/>
              <a:t>區域分析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716667" y="3258570"/>
            <a:ext cx="8771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線分析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716667" y="3901454"/>
            <a:ext cx="8771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面分析</a:t>
            </a:r>
          </a:p>
        </p:txBody>
      </p:sp>
      <p:cxnSp>
        <p:nvCxnSpPr>
          <p:cNvPr id="40" name="直線單箭頭接點 39"/>
          <p:cNvCxnSpPr>
            <a:stCxn id="20" idx="1"/>
            <a:endCxn id="25" idx="3"/>
          </p:cNvCxnSpPr>
          <p:nvPr/>
        </p:nvCxnSpPr>
        <p:spPr>
          <a:xfrm flipH="1">
            <a:off x="2119615" y="2804545"/>
            <a:ext cx="61331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肘形接點 42"/>
          <p:cNvCxnSpPr>
            <a:endCxn id="24" idx="3"/>
          </p:cNvCxnSpPr>
          <p:nvPr/>
        </p:nvCxnSpPr>
        <p:spPr>
          <a:xfrm rot="10800000">
            <a:off x="1824663" y="2170639"/>
            <a:ext cx="908266" cy="297356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肘形接點 44"/>
          <p:cNvCxnSpPr>
            <a:stCxn id="22" idx="1"/>
            <a:endCxn id="26" idx="3"/>
          </p:cNvCxnSpPr>
          <p:nvPr/>
        </p:nvCxnSpPr>
        <p:spPr>
          <a:xfrm rot="10800000" flipV="1">
            <a:off x="1593830" y="3115694"/>
            <a:ext cx="1139936" cy="327541"/>
          </a:xfrm>
          <a:prstGeom prst="bentConnector3">
            <a:avLst>
              <a:gd name="adj1" fmla="val 5557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肘形接點 46"/>
          <p:cNvCxnSpPr>
            <a:stCxn id="23" idx="1"/>
            <a:endCxn id="31" idx="3"/>
          </p:cNvCxnSpPr>
          <p:nvPr/>
        </p:nvCxnSpPr>
        <p:spPr>
          <a:xfrm rot="10800000" flipV="1">
            <a:off x="1593830" y="3426844"/>
            <a:ext cx="1139936" cy="659275"/>
          </a:xfrm>
          <a:prstGeom prst="bentConnector3">
            <a:avLst>
              <a:gd name="adj1" fmla="val 33846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9174098" y="3227612"/>
            <a:ext cx="128325" cy="1285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文字方塊 56"/>
          <p:cNvSpPr txBox="1"/>
          <p:nvPr/>
        </p:nvSpPr>
        <p:spPr>
          <a:xfrm>
            <a:off x="9818704" y="3352921"/>
            <a:ext cx="11079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檢視元素</a:t>
            </a:r>
          </a:p>
        </p:txBody>
      </p:sp>
      <p:sp>
        <p:nvSpPr>
          <p:cNvPr id="61" name="矩形 60"/>
          <p:cNvSpPr/>
          <p:nvPr/>
        </p:nvSpPr>
        <p:spPr>
          <a:xfrm>
            <a:off x="4064000" y="5391150"/>
            <a:ext cx="5110098" cy="1853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文字方塊 61"/>
          <p:cNvSpPr txBox="1"/>
          <p:nvPr/>
        </p:nvSpPr>
        <p:spPr>
          <a:xfrm>
            <a:off x="6065051" y="6009937"/>
            <a:ext cx="11079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分析結果</a:t>
            </a:r>
          </a:p>
        </p:txBody>
      </p:sp>
      <p:sp>
        <p:nvSpPr>
          <p:cNvPr id="67" name="矩形 66"/>
          <p:cNvSpPr/>
          <p:nvPr/>
        </p:nvSpPr>
        <p:spPr>
          <a:xfrm>
            <a:off x="9174097" y="2924579"/>
            <a:ext cx="128325" cy="1285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文字方塊 67"/>
          <p:cNvSpPr txBox="1"/>
          <p:nvPr/>
        </p:nvSpPr>
        <p:spPr>
          <a:xfrm>
            <a:off x="9818704" y="2467995"/>
            <a:ext cx="15696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雙箭頭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zh-TW" altLang="en-US" dirty="0"/>
              <a:t>分析結果設定</a:t>
            </a:r>
          </a:p>
        </p:txBody>
      </p:sp>
      <p:cxnSp>
        <p:nvCxnSpPr>
          <p:cNvPr id="76" name="直線單箭頭接點 75"/>
          <p:cNvCxnSpPr>
            <a:stCxn id="61" idx="2"/>
            <a:endCxn id="62" idx="0"/>
          </p:cNvCxnSpPr>
          <p:nvPr/>
        </p:nvCxnSpPr>
        <p:spPr>
          <a:xfrm>
            <a:off x="6619049" y="5576504"/>
            <a:ext cx="0" cy="4334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肘形接點 79"/>
          <p:cNvCxnSpPr>
            <a:stCxn id="67" idx="3"/>
            <a:endCxn id="68" idx="1"/>
          </p:cNvCxnSpPr>
          <p:nvPr/>
        </p:nvCxnSpPr>
        <p:spPr>
          <a:xfrm flipV="1">
            <a:off x="9302422" y="2791161"/>
            <a:ext cx="516282" cy="197713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矩形 80"/>
          <p:cNvSpPr/>
          <p:nvPr/>
        </p:nvSpPr>
        <p:spPr>
          <a:xfrm>
            <a:off x="7450930" y="2519185"/>
            <a:ext cx="878683" cy="388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文字方塊 81"/>
          <p:cNvSpPr txBox="1"/>
          <p:nvPr/>
        </p:nvSpPr>
        <p:spPr>
          <a:xfrm>
            <a:off x="8228027" y="1850311"/>
            <a:ext cx="11079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報告檢視</a:t>
            </a:r>
          </a:p>
        </p:txBody>
      </p:sp>
      <p:cxnSp>
        <p:nvCxnSpPr>
          <p:cNvPr id="84" name="肘形接點 83"/>
          <p:cNvCxnSpPr>
            <a:stCxn id="81" idx="0"/>
            <a:endCxn id="82" idx="1"/>
          </p:cNvCxnSpPr>
          <p:nvPr/>
        </p:nvCxnSpPr>
        <p:spPr>
          <a:xfrm rot="5400000" flipH="1" flipV="1">
            <a:off x="7817045" y="2108204"/>
            <a:ext cx="484208" cy="337755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6591299" y="2519184"/>
            <a:ext cx="859631" cy="388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文字方塊 90"/>
          <p:cNvSpPr txBox="1"/>
          <p:nvPr/>
        </p:nvSpPr>
        <p:spPr>
          <a:xfrm>
            <a:off x="5483303" y="1844529"/>
            <a:ext cx="11079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訊號強度</a:t>
            </a:r>
          </a:p>
        </p:txBody>
      </p:sp>
      <p:cxnSp>
        <p:nvCxnSpPr>
          <p:cNvPr id="93" name="肘形接點 92"/>
          <p:cNvCxnSpPr>
            <a:stCxn id="85" idx="0"/>
            <a:endCxn id="91" idx="3"/>
          </p:cNvCxnSpPr>
          <p:nvPr/>
        </p:nvCxnSpPr>
        <p:spPr>
          <a:xfrm rot="16200000" flipV="1">
            <a:off x="6561213" y="2059282"/>
            <a:ext cx="489989" cy="429816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肘形接點 95"/>
          <p:cNvCxnSpPr>
            <a:stCxn id="50" idx="3"/>
            <a:endCxn id="57" idx="1"/>
          </p:cNvCxnSpPr>
          <p:nvPr/>
        </p:nvCxnSpPr>
        <p:spPr>
          <a:xfrm>
            <a:off x="9302423" y="3291907"/>
            <a:ext cx="516281" cy="245680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234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altLang="zh-TW" dirty="0"/>
              <a:t>EDS</a:t>
            </a:r>
            <a:r>
              <a:rPr lang="zh-TW" altLang="en-US" dirty="0"/>
              <a:t> 訊號強度設定</a:t>
            </a:r>
            <a:r>
              <a:rPr lang="en-US" altLang="zh-TW" dirty="0"/>
              <a:t>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3774" y="1237130"/>
            <a:ext cx="10363826" cy="562087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每次進行分析前都要設定。</a:t>
            </a:r>
            <a:endParaRPr lang="en-US" altLang="zh-TW" sz="1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開啟</a:t>
            </a:r>
            <a:r>
              <a:rPr lang="en-US" altLang="zh-TW" sz="1800" dirty="0"/>
              <a:t>EDS</a:t>
            </a:r>
            <a:r>
              <a:rPr lang="zh-TW" altLang="en-US" sz="1800" dirty="0"/>
              <a:t>所用之電腦。</a:t>
            </a:r>
            <a:endParaRPr lang="en-US" altLang="zh-TW" sz="1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找尋所需分析的點。</a:t>
            </a:r>
            <a:endParaRPr lang="en-US" altLang="zh-TW" sz="1800" dirty="0"/>
          </a:p>
          <a:p>
            <a:pPr marL="457200" indent="-457200">
              <a:buFont typeface="+mj-lt"/>
              <a:buAutoNum type="arabicPeriod"/>
            </a:pPr>
            <a:r>
              <a:rPr lang="en-US" altLang="zh-TW" sz="1800" dirty="0"/>
              <a:t>EDS</a:t>
            </a:r>
            <a:r>
              <a:rPr lang="zh-TW" altLang="en-US" sz="1800" dirty="0"/>
              <a:t> 擷取畫面。</a:t>
            </a:r>
            <a:endParaRPr lang="en-US" altLang="zh-TW" sz="1800" dirty="0"/>
          </a:p>
          <a:p>
            <a:pPr marL="0" indent="444500">
              <a:buNone/>
            </a:pPr>
            <a:r>
              <a:rPr lang="en-US" altLang="zh-TW" sz="1800" dirty="0"/>
              <a:t>(</a:t>
            </a:r>
            <a:r>
              <a:rPr lang="zh-TW" altLang="en-US" sz="1800" dirty="0"/>
              <a:t>下一步驟設定開始後，</a:t>
            </a:r>
            <a:r>
              <a:rPr lang="en-US" altLang="zh-TW" sz="1800" dirty="0"/>
              <a:t>SEM</a:t>
            </a:r>
            <a:r>
              <a:rPr lang="zh-TW" altLang="en-US" sz="1800" dirty="0"/>
              <a:t>畫面會無法使用，需先進行擷取或拍攝畫面</a:t>
            </a:r>
            <a:r>
              <a:rPr lang="en-US" altLang="zh-TW" sz="1800" dirty="0"/>
              <a:t>)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altLang="zh-TW" sz="1800" dirty="0"/>
              <a:t>Spot Size </a:t>
            </a:r>
            <a:r>
              <a:rPr lang="zh-TW" altLang="en-US" sz="1800" dirty="0"/>
              <a:t>調整至 </a:t>
            </a:r>
            <a:r>
              <a:rPr lang="en-US" altLang="zh-TW" sz="1800" dirty="0"/>
              <a:t>30%</a:t>
            </a:r>
            <a:r>
              <a:rPr lang="zh-TW" altLang="en-US" sz="1800" dirty="0"/>
              <a:t>。</a:t>
            </a:r>
            <a:endParaRPr lang="en-US" altLang="zh-TW" sz="1800" dirty="0"/>
          </a:p>
          <a:p>
            <a:pPr marL="457200" indent="-457200">
              <a:buFont typeface="+mj-lt"/>
              <a:buAutoNum type="arabicPeriod" startAt="4"/>
            </a:pPr>
            <a:r>
              <a:rPr lang="zh-TW" altLang="en-US" sz="1800" dirty="0"/>
              <a:t>在 </a:t>
            </a:r>
            <a:r>
              <a:rPr lang="en-US" altLang="zh-TW" sz="1800" dirty="0"/>
              <a:t>SEM</a:t>
            </a:r>
            <a:r>
              <a:rPr lang="zh-TW" altLang="en-US" sz="1800" dirty="0"/>
              <a:t> 中 </a:t>
            </a:r>
            <a:r>
              <a:rPr lang="en-US" altLang="zh-TW" sz="1800" dirty="0"/>
              <a:t>Image tab </a:t>
            </a:r>
            <a:r>
              <a:rPr lang="zh-TW" altLang="en-US" sz="1800" dirty="0"/>
              <a:t>點選 </a:t>
            </a:r>
            <a:r>
              <a:rPr lang="en-US" altLang="zh-TW" sz="1800" dirty="0"/>
              <a:t>E.A.</a:t>
            </a:r>
            <a:r>
              <a:rPr lang="zh-TW" altLang="en-US" sz="1800" dirty="0"/>
              <a:t>。</a:t>
            </a:r>
            <a:endParaRPr lang="en-US" altLang="zh-TW" sz="1800" dirty="0"/>
          </a:p>
          <a:p>
            <a:pPr marL="457200" indent="-457200">
              <a:buFont typeface="+mj-lt"/>
              <a:buAutoNum type="arabicPeriod" startAt="4"/>
            </a:pPr>
            <a:r>
              <a:rPr lang="en-US" altLang="zh-TW" sz="1800" dirty="0"/>
              <a:t>CL1</a:t>
            </a:r>
            <a:r>
              <a:rPr lang="zh-TW" altLang="en-US" sz="1800" dirty="0"/>
              <a:t> 調整至 </a:t>
            </a:r>
            <a:r>
              <a:rPr lang="en-US" altLang="zh-TW" sz="1800" dirty="0"/>
              <a:t>0</a:t>
            </a:r>
            <a:r>
              <a:rPr lang="zh-TW" altLang="en-US" sz="1800" dirty="0"/>
              <a:t>。</a:t>
            </a:r>
            <a:r>
              <a:rPr lang="en-US" altLang="zh-TW" sz="1800" dirty="0"/>
              <a:t>CL2</a:t>
            </a:r>
            <a:r>
              <a:rPr lang="zh-TW" altLang="en-US" sz="1800" dirty="0"/>
              <a:t>調整至 </a:t>
            </a:r>
            <a:r>
              <a:rPr lang="en-US" altLang="zh-TW" sz="1800" dirty="0"/>
              <a:t>40~50</a:t>
            </a:r>
            <a:r>
              <a:rPr lang="zh-TW" altLang="en-US" sz="1800" dirty="0"/>
              <a:t>。</a:t>
            </a:r>
            <a:endParaRPr lang="en-US" altLang="zh-TW" sz="1800" dirty="0"/>
          </a:p>
          <a:p>
            <a:pPr marL="457200" indent="-457200">
              <a:buFont typeface="+mj-lt"/>
              <a:buAutoNum type="arabicPeriod" startAt="4"/>
            </a:pPr>
            <a:r>
              <a:rPr lang="en-US" altLang="zh-TW" sz="1800" dirty="0"/>
              <a:t>EDS</a:t>
            </a:r>
            <a:r>
              <a:rPr lang="zh-TW" altLang="en-US" sz="1800" dirty="0"/>
              <a:t> 軟體中 </a:t>
            </a:r>
            <a:r>
              <a:rPr lang="en-US" altLang="zh-TW" sz="1800" dirty="0"/>
              <a:t>Spectrometer</a:t>
            </a:r>
            <a:r>
              <a:rPr lang="zh-TW" altLang="en-US" sz="1800" dirty="0"/>
              <a:t> 的訊號強度約在 </a:t>
            </a:r>
            <a:r>
              <a:rPr lang="en-US" altLang="zh-TW" sz="1800" cap="none" dirty="0"/>
              <a:t>1~3</a:t>
            </a:r>
            <a:r>
              <a:rPr lang="zh-TW" altLang="en-US" sz="1800" cap="none" dirty="0"/>
              <a:t> </a:t>
            </a:r>
            <a:r>
              <a:rPr lang="en-US" altLang="zh-TW" sz="1800" cap="none" dirty="0" err="1"/>
              <a:t>kcps</a:t>
            </a:r>
            <a:r>
              <a:rPr lang="zh-TW" altLang="en-US" sz="1800" cap="none" dirty="0"/>
              <a:t>。</a:t>
            </a:r>
            <a:endParaRPr lang="en-US" altLang="zh-TW" sz="1800" cap="none" dirty="0"/>
          </a:p>
          <a:p>
            <a:pPr marL="457200" indent="-457200">
              <a:buFont typeface="+mj-lt"/>
              <a:buAutoNum type="arabicPeriod" startAt="4"/>
            </a:pPr>
            <a:r>
              <a:rPr lang="zh-TW" altLang="en-US" sz="1800" dirty="0"/>
              <a:t>進行所需的分析。</a:t>
            </a:r>
          </a:p>
        </p:txBody>
      </p:sp>
    </p:spTree>
    <p:extLst>
      <p:ext uri="{BB962C8B-B14F-4D97-AF65-F5344CB8AC3E}">
        <p14:creationId xmlns:p14="http://schemas.microsoft.com/office/powerpoint/2010/main" val="2924326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altLang="zh-TW" dirty="0"/>
              <a:t>EDS</a:t>
            </a:r>
            <a:r>
              <a:rPr lang="zh-TW" altLang="en-US" dirty="0"/>
              <a:t> 訊號強度設定</a:t>
            </a:r>
            <a:r>
              <a:rPr lang="en-US" altLang="zh-TW" dirty="0"/>
              <a:t>(2)</a:t>
            </a:r>
            <a:r>
              <a:rPr lang="zh-TW" altLang="en-US" dirty="0"/>
              <a:t> 流程圖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378" y="1596177"/>
            <a:ext cx="2625242" cy="4533900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>
          <a:xfrm>
            <a:off x="8306425" y="3222660"/>
            <a:ext cx="2971800" cy="1280933"/>
          </a:xfrm>
          <a:prstGeom prst="rect">
            <a:avLst/>
          </a:prstGeom>
        </p:spPr>
      </p:pic>
      <p:sp>
        <p:nvSpPr>
          <p:cNvPr id="10" name="向右箭號 9"/>
          <p:cNvSpPr/>
          <p:nvPr/>
        </p:nvSpPr>
        <p:spPr>
          <a:xfrm>
            <a:off x="3885490" y="3540660"/>
            <a:ext cx="551330" cy="644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7581857" y="3399751"/>
            <a:ext cx="551330" cy="644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842314" y="6250998"/>
            <a:ext cx="7681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Step.1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711919" y="6250998"/>
            <a:ext cx="7681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Step.2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9408245" y="4655280"/>
            <a:ext cx="7681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Step.3</a:t>
            </a:r>
            <a:endParaRPr lang="zh-TW" altLang="en-US" dirty="0"/>
          </a:p>
        </p:txBody>
      </p:sp>
      <p:pic>
        <p:nvPicPr>
          <p:cNvPr id="15" name="內容版面配置區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3" y="1576341"/>
            <a:ext cx="2595600" cy="455373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967747" y="3172518"/>
            <a:ext cx="549903" cy="285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0379075" y="4133437"/>
            <a:ext cx="798513" cy="3701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5181600" y="3457575"/>
            <a:ext cx="2227020" cy="790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4623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altLang="zh-TW" dirty="0"/>
              <a:t>EDS</a:t>
            </a:r>
            <a:r>
              <a:rPr lang="zh-TW" altLang="en-US" dirty="0"/>
              <a:t> 分析步驟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4399" y="1257300"/>
            <a:ext cx="10363826" cy="5600700"/>
          </a:xfrm>
        </p:spPr>
        <p:txBody>
          <a:bodyPr numCol="1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畫面擷取。</a:t>
            </a:r>
            <a:endParaRPr lang="en-US" altLang="zh-TW" sz="1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輸入倍率、加速電壓及工作距離</a:t>
            </a:r>
            <a:r>
              <a:rPr lang="en-US" altLang="zh-TW" sz="1800" dirty="0"/>
              <a:t>(</a:t>
            </a:r>
            <a:r>
              <a:rPr lang="zh-TW" altLang="en-US" sz="1800" dirty="0"/>
              <a:t>固定</a:t>
            </a:r>
            <a:r>
              <a:rPr lang="en-US" altLang="zh-TW" sz="1800" dirty="0"/>
              <a:t>20)</a:t>
            </a:r>
            <a:r>
              <a:rPr lang="zh-TW" altLang="en-US" sz="1800" dirty="0"/>
              <a:t>。</a:t>
            </a:r>
            <a:endParaRPr lang="en-US" altLang="zh-TW" sz="1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選取點</a:t>
            </a:r>
            <a:r>
              <a:rPr lang="en-US" altLang="zh-TW" sz="1800" dirty="0"/>
              <a:t>/</a:t>
            </a:r>
            <a:r>
              <a:rPr lang="zh-TW" altLang="en-US" sz="1800" dirty="0"/>
              <a:t>區域。</a:t>
            </a:r>
            <a:endParaRPr lang="en-US" altLang="zh-TW" sz="1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定量分析。</a:t>
            </a:r>
            <a:r>
              <a:rPr lang="en-US" altLang="zh-TW" sz="1800" dirty="0"/>
              <a:t>(</a:t>
            </a:r>
            <a:r>
              <a:rPr lang="zh-TW" altLang="en-US" sz="1800" dirty="0"/>
              <a:t>面分析時，當數據已呈現出所需之結果，可自行停止。</a:t>
            </a:r>
            <a:r>
              <a:rPr lang="en-US" altLang="zh-TW" sz="18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定量分析欄中，可</a:t>
            </a:r>
            <a:r>
              <a:rPr lang="zh-TW" altLang="en-US" sz="1800" cap="none" dirty="0"/>
              <a:t>選擇 </a:t>
            </a:r>
            <a:r>
              <a:rPr lang="en-US" altLang="zh-TW" sz="1800" cap="none" dirty="0"/>
              <a:t>Automatic </a:t>
            </a:r>
            <a:r>
              <a:rPr lang="zh-TW" altLang="en-US" sz="1800" cap="none" dirty="0"/>
              <a:t>及 </a:t>
            </a:r>
            <a:r>
              <a:rPr lang="en-US" altLang="zh-TW" sz="1800" cap="none" dirty="0"/>
              <a:t>Interactive</a:t>
            </a:r>
            <a:r>
              <a:rPr lang="zh-TW" altLang="en-US" sz="1800" cap="none" dirty="0"/>
              <a:t>。</a:t>
            </a:r>
            <a:endParaRPr lang="en-US" altLang="zh-TW" sz="1800" cap="none" dirty="0"/>
          </a:p>
          <a:p>
            <a:pPr marL="342900" indent="101600">
              <a:buAutoNum type="arabicParenBoth"/>
            </a:pPr>
            <a:r>
              <a:rPr lang="zh-TW" altLang="en-US" sz="1800" cap="none" dirty="0"/>
              <a:t> </a:t>
            </a:r>
            <a:r>
              <a:rPr lang="en-US" altLang="zh-TW" sz="1800" cap="none" dirty="0"/>
              <a:t>Automatic :</a:t>
            </a:r>
            <a:r>
              <a:rPr lang="zh-TW" altLang="en-US" sz="1800" cap="none" dirty="0"/>
              <a:t> 系統直接幫你找出未知元素，元素無法進行更改。</a:t>
            </a:r>
            <a:endParaRPr lang="en-US" altLang="zh-TW" sz="1800" cap="none" dirty="0"/>
          </a:p>
          <a:p>
            <a:pPr marL="342900" indent="101600">
              <a:buAutoNum type="arabicParenBoth"/>
            </a:pPr>
            <a:r>
              <a:rPr lang="zh-TW" altLang="en-US" sz="1800" cap="none" dirty="0"/>
              <a:t> </a:t>
            </a:r>
            <a:r>
              <a:rPr lang="en-US" altLang="zh-TW" sz="1800" cap="none" dirty="0"/>
              <a:t>Interactive</a:t>
            </a:r>
            <a:r>
              <a:rPr lang="zh-TW" altLang="en-US" sz="1800" cap="none" dirty="0"/>
              <a:t> </a:t>
            </a:r>
            <a:r>
              <a:rPr lang="en-US" altLang="zh-TW" sz="1800" cap="none" dirty="0"/>
              <a:t>:</a:t>
            </a:r>
            <a:r>
              <a:rPr lang="zh-TW" altLang="en-US" sz="1800" cap="none" dirty="0"/>
              <a:t> 自己找出元素，可更改元素種類。</a:t>
            </a:r>
            <a:endParaRPr lang="en-US" altLang="zh-TW" sz="1800" cap="none" dirty="0"/>
          </a:p>
          <a:p>
            <a:pPr marL="342900" indent="-342900">
              <a:buFont typeface="+mj-lt"/>
              <a:buAutoNum type="arabicPeriod" startAt="5"/>
            </a:pPr>
            <a:r>
              <a:rPr lang="zh-TW" altLang="en-US" sz="1800" dirty="0"/>
              <a:t>分析後，點擊下方欄位，可以檢視分析後的報告。</a:t>
            </a:r>
            <a:endParaRPr lang="en-US" altLang="zh-TW" sz="1800" dirty="0"/>
          </a:p>
          <a:p>
            <a:pPr marL="457200" indent="-457200">
              <a:buFont typeface="+mj-lt"/>
              <a:buAutoNum type="arabicPeriod" startAt="5"/>
            </a:pPr>
            <a:endParaRPr lang="en-US" altLang="zh-TW" sz="1800" dirty="0"/>
          </a:p>
          <a:p>
            <a:pPr marL="342900" indent="-342900">
              <a:buFont typeface="+mj-lt"/>
              <a:buAutoNum type="arabicPeriod" startAt="5"/>
            </a:pPr>
            <a:endParaRPr lang="en-US" altLang="zh-TW" sz="1800" dirty="0"/>
          </a:p>
          <a:p>
            <a:pPr marL="342900" indent="-342900">
              <a:buFont typeface="+mj-lt"/>
              <a:buAutoNum type="arabicPeriod" startAt="5"/>
            </a:pPr>
            <a:endParaRPr lang="en-US" altLang="zh-TW" sz="1800" dirty="0"/>
          </a:p>
          <a:p>
            <a:endParaRPr lang="en-US" altLang="zh-TW" dirty="0"/>
          </a:p>
          <a:p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153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altLang="zh-TW" dirty="0"/>
              <a:t>EDS</a:t>
            </a:r>
            <a:r>
              <a:rPr lang="zh-TW" altLang="en-US" dirty="0"/>
              <a:t> 電鏡參數輸入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38237" y="1257300"/>
            <a:ext cx="10363826" cy="5600700"/>
          </a:xfrm>
        </p:spPr>
        <p:txBody>
          <a:bodyPr numCol="1"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endParaRPr lang="en-US" altLang="zh-TW" sz="1800" dirty="0"/>
          </a:p>
          <a:p>
            <a:pPr marL="342900" indent="-342900">
              <a:buFont typeface="+mj-lt"/>
              <a:buAutoNum type="arabicPeriod" startAt="5"/>
            </a:pPr>
            <a:endParaRPr lang="en-US" altLang="zh-TW" sz="1800" dirty="0"/>
          </a:p>
          <a:p>
            <a:pPr marL="342900" indent="-342900">
              <a:buFont typeface="+mj-lt"/>
              <a:buAutoNum type="arabicPeriod" startAt="5"/>
            </a:pPr>
            <a:endParaRPr lang="en-US" altLang="zh-TW" sz="1800" dirty="0"/>
          </a:p>
          <a:p>
            <a:endParaRPr lang="en-US" altLang="zh-TW" dirty="0"/>
          </a:p>
          <a:p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71EC6E5-5C36-4F0C-ABE0-3A429FF4A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680" y="1905908"/>
            <a:ext cx="7650637" cy="430348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DA54998-5DFD-477C-B0BA-027CCA3E7621}"/>
              </a:ext>
            </a:extLst>
          </p:cNvPr>
          <p:cNvSpPr/>
          <p:nvPr/>
        </p:nvSpPr>
        <p:spPr>
          <a:xfrm>
            <a:off x="5095240" y="2822993"/>
            <a:ext cx="452120" cy="859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24D0274-A2CF-438B-9984-C82B4AE823EE}"/>
              </a:ext>
            </a:extLst>
          </p:cNvPr>
          <p:cNvSpPr/>
          <p:nvPr/>
        </p:nvSpPr>
        <p:spPr>
          <a:xfrm>
            <a:off x="5095240" y="2908932"/>
            <a:ext cx="452120" cy="1056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接點: 肘形 7">
            <a:extLst>
              <a:ext uri="{FF2B5EF4-FFF2-40B4-BE49-F238E27FC236}">
                <a16:creationId xmlns:a16="http://schemas.microsoft.com/office/drawing/2014/main" id="{C1CC63B1-12C5-482F-B76A-509E9040EE44}"/>
              </a:ext>
            </a:extLst>
          </p:cNvPr>
          <p:cNvCxnSpPr>
            <a:cxnSpLocks/>
            <a:endCxn id="10" idx="0"/>
          </p:cNvCxnSpPr>
          <p:nvPr/>
        </p:nvCxnSpPr>
        <p:spPr>
          <a:xfrm rot="10800000" flipV="1">
            <a:off x="914088" y="2861940"/>
            <a:ext cx="4180843" cy="481422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BFAF49D-68DD-4EE9-A61A-70668203CE90}"/>
              </a:ext>
            </a:extLst>
          </p:cNvPr>
          <p:cNvSpPr txBox="1"/>
          <p:nvPr/>
        </p:nvSpPr>
        <p:spPr>
          <a:xfrm>
            <a:off x="360089" y="3343362"/>
            <a:ext cx="11079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放大倍率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18D65E80-8034-48E0-A985-9EF46133B17C}"/>
              </a:ext>
            </a:extLst>
          </p:cNvPr>
          <p:cNvSpPr txBox="1"/>
          <p:nvPr/>
        </p:nvSpPr>
        <p:spPr>
          <a:xfrm>
            <a:off x="360089" y="3800562"/>
            <a:ext cx="11079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加速電壓</a:t>
            </a:r>
          </a:p>
        </p:txBody>
      </p:sp>
      <p:cxnSp>
        <p:nvCxnSpPr>
          <p:cNvPr id="18" name="接點: 肘形 17">
            <a:extLst>
              <a:ext uri="{FF2B5EF4-FFF2-40B4-BE49-F238E27FC236}">
                <a16:creationId xmlns:a16="http://schemas.microsoft.com/office/drawing/2014/main" id="{6EA3544C-F466-4D31-BD0C-E98344D87575}"/>
              </a:ext>
            </a:extLst>
          </p:cNvPr>
          <p:cNvCxnSpPr>
            <a:cxnSpLocks/>
            <a:stCxn id="6" idx="1"/>
            <a:endCxn id="16" idx="3"/>
          </p:cNvCxnSpPr>
          <p:nvPr/>
        </p:nvCxnSpPr>
        <p:spPr>
          <a:xfrm rot="10800000" flipV="1">
            <a:off x="1468086" y="2961740"/>
            <a:ext cx="3627155" cy="1023488"/>
          </a:xfrm>
          <a:prstGeom prst="bentConnector3">
            <a:avLst>
              <a:gd name="adj1" fmla="val 9128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27B47A4F-B8AE-406D-82D4-CBD28C9D6457}"/>
              </a:ext>
            </a:extLst>
          </p:cNvPr>
          <p:cNvSpPr txBox="1"/>
          <p:nvPr/>
        </p:nvSpPr>
        <p:spPr>
          <a:xfrm>
            <a:off x="372008" y="4258738"/>
            <a:ext cx="11079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/>
              <a:t>工作距離</a:t>
            </a:r>
            <a:endParaRPr lang="en-US" altLang="zh-TW" dirty="0"/>
          </a:p>
          <a:p>
            <a:pPr algn="ctr"/>
            <a:r>
              <a:rPr lang="en-US" altLang="zh-TW" dirty="0"/>
              <a:t>(20)</a:t>
            </a:r>
            <a:endParaRPr lang="zh-TW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7B49B0D-E77F-46CD-B821-D85FC3A7FFA4}"/>
              </a:ext>
            </a:extLst>
          </p:cNvPr>
          <p:cNvSpPr/>
          <p:nvPr/>
        </p:nvSpPr>
        <p:spPr>
          <a:xfrm>
            <a:off x="5094931" y="3007668"/>
            <a:ext cx="452120" cy="1056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接點: 肘形 26">
            <a:extLst>
              <a:ext uri="{FF2B5EF4-FFF2-40B4-BE49-F238E27FC236}">
                <a16:creationId xmlns:a16="http://schemas.microsoft.com/office/drawing/2014/main" id="{7A84D7C5-EA7A-463D-BB84-AF42D5C9266C}"/>
              </a:ext>
            </a:extLst>
          </p:cNvPr>
          <p:cNvCxnSpPr>
            <a:stCxn id="23" idx="1"/>
            <a:endCxn id="20" idx="3"/>
          </p:cNvCxnSpPr>
          <p:nvPr/>
        </p:nvCxnSpPr>
        <p:spPr>
          <a:xfrm rot="10800000" flipV="1">
            <a:off x="1480005" y="3060476"/>
            <a:ext cx="3614927" cy="1521428"/>
          </a:xfrm>
          <a:prstGeom prst="bentConnector3">
            <a:avLst>
              <a:gd name="adj1" fmla="val 8298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937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33"/>
          <a:stretch/>
        </p:blipFill>
        <p:spPr>
          <a:xfrm>
            <a:off x="913149" y="1176092"/>
            <a:ext cx="10058400" cy="163736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en-US" altLang="zh-TW" dirty="0"/>
              <a:t>EDS</a:t>
            </a:r>
            <a:r>
              <a:rPr lang="zh-TW" altLang="en-US" dirty="0"/>
              <a:t> 分析結果輸出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3149" y="2976336"/>
            <a:ext cx="7354551" cy="454062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雙箭頭符號點擊後</a:t>
            </a:r>
            <a:r>
              <a:rPr lang="en-US" altLang="zh-TW" sz="1800" dirty="0"/>
              <a:t>(</a:t>
            </a:r>
            <a:r>
              <a:rPr lang="zh-TW" altLang="en-US" sz="1800" dirty="0"/>
              <a:t>主畫面及分析結果中皆有雙箭頭，分別為全部數據及單筆數據之差別</a:t>
            </a:r>
            <a:r>
              <a:rPr lang="en-US" altLang="zh-TW" sz="1800" dirty="0"/>
              <a:t>)</a:t>
            </a:r>
            <a:r>
              <a:rPr lang="zh-TW" altLang="en-US" sz="1800" dirty="0"/>
              <a:t>，選擇添加報告。</a:t>
            </a:r>
            <a:endParaRPr lang="en-US" altLang="zh-TW" sz="1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添加報告後，上方欄位中的報告欄中，會顯示添加分析結果數目。</a:t>
            </a:r>
            <a:endParaRPr lang="en-US" altLang="zh-TW" sz="1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開啟上方欄位中報告 。</a:t>
            </a:r>
            <a:endParaRPr lang="en-US" altLang="zh-TW" sz="1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按下雙箭頭符號，點擊 輸出</a:t>
            </a:r>
            <a:r>
              <a:rPr lang="en-US" altLang="zh-TW" sz="1800" dirty="0"/>
              <a:t>…</a:t>
            </a:r>
            <a:r>
              <a:rPr lang="zh-TW" altLang="en-US" sz="1800" dirty="0"/>
              <a:t> 。</a:t>
            </a:r>
            <a:endParaRPr lang="en-US" altLang="zh-TW" sz="1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以 </a:t>
            </a:r>
            <a:r>
              <a:rPr lang="en-US" altLang="zh-TW" sz="1800" cap="none" dirty="0"/>
              <a:t>Word</a:t>
            </a:r>
            <a:r>
              <a:rPr lang="zh-TW" altLang="en-US" sz="1800" cap="none" dirty="0"/>
              <a:t> 方式開啟。</a:t>
            </a:r>
            <a:endParaRPr lang="en-US" altLang="zh-TW" sz="1800" cap="none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1800" cap="none" dirty="0"/>
              <a:t>在 </a:t>
            </a:r>
            <a:r>
              <a:rPr lang="en-US" altLang="zh-TW" sz="1800" cap="none" dirty="0"/>
              <a:t>Word</a:t>
            </a:r>
            <a:r>
              <a:rPr lang="zh-TW" altLang="en-US" sz="1800" cap="none" dirty="0"/>
              <a:t> 軟體</a:t>
            </a:r>
            <a:r>
              <a:rPr lang="zh-TW" altLang="en-US" sz="1800" dirty="0"/>
              <a:t>中進行存檔。</a:t>
            </a:r>
            <a:endParaRPr lang="en-US" altLang="zh-TW" sz="1800" dirty="0"/>
          </a:p>
          <a:p>
            <a:pPr marL="0" indent="0">
              <a:buNone/>
            </a:pPr>
            <a:r>
              <a:rPr lang="en-US" altLang="zh-TW" sz="1800" dirty="0"/>
              <a:t>(</a:t>
            </a:r>
            <a:r>
              <a:rPr lang="zh-TW" altLang="en-US" sz="1800" dirty="0"/>
              <a:t>注意 </a:t>
            </a:r>
            <a:r>
              <a:rPr lang="en-US" altLang="zh-TW" sz="1800" dirty="0"/>
              <a:t>:</a:t>
            </a:r>
            <a:r>
              <a:rPr lang="zh-TW" altLang="en-US" sz="1800" dirty="0"/>
              <a:t> 在關閉</a:t>
            </a:r>
            <a:r>
              <a:rPr lang="en-US" altLang="zh-TW" sz="1800" dirty="0"/>
              <a:t>EDS</a:t>
            </a:r>
            <a:r>
              <a:rPr lang="zh-TW" altLang="en-US" sz="1800" dirty="0"/>
              <a:t>軟體視窗前，請先將</a:t>
            </a:r>
            <a:r>
              <a:rPr lang="en-US" altLang="zh-TW" sz="1800" dirty="0"/>
              <a:t>SEM</a:t>
            </a:r>
            <a:r>
              <a:rPr lang="zh-TW" altLang="en-US" sz="1800" dirty="0"/>
              <a:t>軟體上的連結中斷，再關閉</a:t>
            </a:r>
            <a:r>
              <a:rPr lang="en-US" altLang="zh-TW" sz="1800" dirty="0"/>
              <a:t>EDS</a:t>
            </a:r>
            <a:r>
              <a:rPr lang="zh-TW" altLang="en-US" sz="1800" dirty="0"/>
              <a:t>軟體。</a:t>
            </a:r>
            <a:r>
              <a:rPr lang="en-US" altLang="zh-TW" sz="1800" dirty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7550150" y="1325730"/>
            <a:ext cx="1543050" cy="6404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0676899" y="2017930"/>
            <a:ext cx="230400" cy="228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0676899" y="2336219"/>
            <a:ext cx="230400" cy="2288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9714562" y="3696860"/>
            <a:ext cx="20313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單筆數據添加報告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9714562" y="3156079"/>
            <a:ext cx="20313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所有數據添加報告</a:t>
            </a:r>
          </a:p>
        </p:txBody>
      </p:sp>
      <p:cxnSp>
        <p:nvCxnSpPr>
          <p:cNvPr id="11" name="肘形接點 10"/>
          <p:cNvCxnSpPr>
            <a:stCxn id="7" idx="1"/>
            <a:endCxn id="10" idx="1"/>
          </p:cNvCxnSpPr>
          <p:nvPr/>
        </p:nvCxnSpPr>
        <p:spPr>
          <a:xfrm rot="10800000" flipV="1">
            <a:off x="9714563" y="2132369"/>
            <a:ext cx="962337" cy="1208375"/>
          </a:xfrm>
          <a:prstGeom prst="bentConnector3">
            <a:avLst>
              <a:gd name="adj1" fmla="val 123755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肘形接點 11"/>
          <p:cNvCxnSpPr>
            <a:stCxn id="8" idx="3"/>
            <a:endCxn id="9" idx="3"/>
          </p:cNvCxnSpPr>
          <p:nvPr/>
        </p:nvCxnSpPr>
        <p:spPr>
          <a:xfrm>
            <a:off x="10907299" y="2450659"/>
            <a:ext cx="838588" cy="1430867"/>
          </a:xfrm>
          <a:prstGeom prst="bentConnector3">
            <a:avLst>
              <a:gd name="adj1" fmla="val 119688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264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zh-TW" altLang="en-US" dirty="0"/>
              <a:t>關機流程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3774" y="1257300"/>
            <a:ext cx="10363826" cy="56007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按下 </a:t>
            </a:r>
            <a:r>
              <a:rPr lang="en-US" altLang="zh-TW" sz="1800" dirty="0"/>
              <a:t>Home</a:t>
            </a:r>
            <a:r>
              <a:rPr lang="zh-TW" altLang="en-US" sz="1800" dirty="0"/>
              <a:t> 鍵，將試片回歸原點。</a:t>
            </a:r>
            <a:endParaRPr lang="en-US" altLang="zh-TW" sz="1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點選 </a:t>
            </a:r>
            <a:r>
              <a:rPr lang="en-US" altLang="zh-TW" sz="1800" dirty="0"/>
              <a:t>Operation</a:t>
            </a:r>
            <a:r>
              <a:rPr lang="zh-TW" altLang="en-US" sz="1800" dirty="0"/>
              <a:t> ，進入 </a:t>
            </a:r>
            <a:r>
              <a:rPr lang="en-US" altLang="zh-TW" sz="1800" dirty="0"/>
              <a:t>START</a:t>
            </a:r>
            <a:r>
              <a:rPr lang="zh-TW" altLang="en-US" sz="1800" dirty="0"/>
              <a:t> 視窗，關閉電子槍。</a:t>
            </a:r>
            <a:endParaRPr lang="en-US" altLang="zh-TW" sz="1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按下機台 </a:t>
            </a:r>
            <a:r>
              <a:rPr lang="en-US" altLang="zh-TW" sz="1800" dirty="0"/>
              <a:t>EXCHANGE</a:t>
            </a:r>
            <a:r>
              <a:rPr lang="zh-TW" altLang="en-US" sz="1800" dirty="0"/>
              <a:t> ，使樣品室破真空。</a:t>
            </a:r>
            <a:r>
              <a:rPr lang="en-US" altLang="zh-TW" sz="1800" dirty="0"/>
              <a:t>(</a:t>
            </a:r>
            <a:r>
              <a:rPr lang="zh-TW" altLang="en-US" sz="1800" dirty="0"/>
              <a:t>注意 </a:t>
            </a:r>
            <a:r>
              <a:rPr lang="en-US" altLang="zh-TW" sz="1800" dirty="0"/>
              <a:t>:</a:t>
            </a:r>
            <a:r>
              <a:rPr lang="zh-TW" altLang="en-US" sz="1800" dirty="0"/>
              <a:t> 請務必再三確認電子槍使否關閉。</a:t>
            </a:r>
            <a:r>
              <a:rPr lang="en-US" altLang="zh-TW" sz="18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破真空後，取出試片。</a:t>
            </a:r>
            <a:endParaRPr lang="en-US" altLang="zh-TW" sz="1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將 </a:t>
            </a:r>
            <a:r>
              <a:rPr lang="en-US" altLang="zh-TW" sz="1800" dirty="0"/>
              <a:t>EDS</a:t>
            </a:r>
            <a:r>
              <a:rPr lang="zh-TW" altLang="en-US" sz="1800" dirty="0"/>
              <a:t> </a:t>
            </a:r>
            <a:r>
              <a:rPr lang="en-US" altLang="zh-TW" sz="1800" dirty="0"/>
              <a:t>detector</a:t>
            </a:r>
            <a:r>
              <a:rPr lang="zh-TW" altLang="en-US" sz="1800" dirty="0"/>
              <a:t> 轉出。</a:t>
            </a:r>
            <a:endParaRPr lang="en-US" altLang="zh-TW" sz="1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關閉閥門，再次按下機台 </a:t>
            </a:r>
            <a:r>
              <a:rPr lang="en-US" altLang="zh-TW" sz="1800" dirty="0"/>
              <a:t>EXCHANGE</a:t>
            </a:r>
            <a:r>
              <a:rPr lang="zh-TW" altLang="en-US" sz="1800" dirty="0"/>
              <a:t>  抽真空。</a:t>
            </a:r>
            <a:endParaRPr lang="en-US" altLang="zh-TW" sz="1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電腦關機。</a:t>
            </a:r>
            <a:endParaRPr lang="en-US" altLang="zh-TW" sz="1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機台完成抽真空後，按下 </a:t>
            </a:r>
            <a:r>
              <a:rPr lang="en-US" altLang="zh-TW" sz="1800" dirty="0"/>
              <a:t>POWER</a:t>
            </a:r>
            <a:r>
              <a:rPr lang="zh-TW" altLang="en-US" sz="1800" dirty="0"/>
              <a:t> 關閉機台。</a:t>
            </a:r>
            <a:r>
              <a:rPr lang="en-US" altLang="zh-TW" sz="1800" dirty="0"/>
              <a:t>(</a:t>
            </a:r>
            <a:r>
              <a:rPr lang="zh-TW" altLang="en-US" sz="1800" dirty="0"/>
              <a:t>注意 </a:t>
            </a:r>
            <a:r>
              <a:rPr lang="en-US" altLang="zh-TW" sz="1800" dirty="0"/>
              <a:t>:</a:t>
            </a:r>
            <a:r>
              <a:rPr lang="zh-TW" altLang="en-US" sz="1800" dirty="0"/>
              <a:t> 確認抽真空動作是否完成。</a:t>
            </a:r>
            <a:r>
              <a:rPr lang="en-US" altLang="zh-TW" sz="18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關閉載台控制器。</a:t>
            </a:r>
            <a:endParaRPr lang="en-US" altLang="zh-TW" sz="1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關閉 </a:t>
            </a:r>
            <a:r>
              <a:rPr lang="en-US" altLang="zh-TW" sz="1800" dirty="0"/>
              <a:t>EDS</a:t>
            </a:r>
            <a:r>
              <a:rPr lang="zh-TW" altLang="en-US" sz="1800" dirty="0"/>
              <a:t> 數據機。</a:t>
            </a:r>
            <a:endParaRPr lang="en-US" altLang="zh-TW" sz="1800" dirty="0"/>
          </a:p>
          <a:p>
            <a:pPr marL="457200" indent="-457200">
              <a:buFont typeface="+mj-lt"/>
              <a:buAutoNum type="arabicPeriod"/>
            </a:pPr>
            <a:endParaRPr lang="en-US" altLang="zh-TW" sz="1800" dirty="0"/>
          </a:p>
          <a:p>
            <a:pPr marL="0" indent="0" algn="ctr">
              <a:buNone/>
            </a:pPr>
            <a:r>
              <a:rPr lang="zh-TW" altLang="en-US" sz="1800" b="1" dirty="0"/>
              <a:t>開機順序倒過來就是關機順序</a:t>
            </a:r>
            <a:endParaRPr lang="en-US" altLang="zh-TW" sz="1800" b="1" dirty="0"/>
          </a:p>
          <a:p>
            <a:pPr marL="457200" indent="-457200">
              <a:buFont typeface="+mj-lt"/>
              <a:buAutoNum type="arabicPeriod"/>
            </a:pP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2748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zh-TW" altLang="en-US" dirty="0"/>
              <a:t>儀器狀況簡易排除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3774" y="1250576"/>
            <a:ext cx="10363826" cy="5499848"/>
          </a:xfrm>
        </p:spPr>
        <p:txBody>
          <a:bodyPr>
            <a:normAutofit/>
          </a:bodyPr>
          <a:lstStyle/>
          <a:p>
            <a:r>
              <a:rPr lang="zh-TW" altLang="en-US" sz="1800" cap="none" dirty="0"/>
              <a:t>除以下狀況能自行簡易排除，若有其他狀況產生，請務必通知管理員。</a:t>
            </a:r>
            <a:endParaRPr lang="en-US" altLang="zh-TW" sz="1800" dirty="0"/>
          </a:p>
          <a:p>
            <a:endParaRPr lang="en-US" altLang="zh-TW" sz="1800" dirty="0"/>
          </a:p>
          <a:p>
            <a:r>
              <a:rPr lang="en-US" altLang="zh-TW" sz="1800" dirty="0"/>
              <a:t>SEM</a:t>
            </a:r>
            <a:r>
              <a:rPr lang="zh-TW" altLang="en-US" sz="1800" dirty="0"/>
              <a:t> 軟體當掉。</a:t>
            </a:r>
            <a:endParaRPr lang="en-US" altLang="zh-TW" sz="1800" dirty="0"/>
          </a:p>
          <a:p>
            <a:pPr marL="457200" indent="-282575">
              <a:buFont typeface="+mj-lt"/>
              <a:buAutoNum type="arabicPeriod"/>
            </a:pPr>
            <a:r>
              <a:rPr lang="zh-TW" altLang="en-US" sz="1800" dirty="0"/>
              <a:t>等待</a:t>
            </a:r>
            <a:r>
              <a:rPr lang="en-US" altLang="zh-TW" sz="1800" dirty="0"/>
              <a:t>10~30</a:t>
            </a:r>
            <a:r>
              <a:rPr lang="zh-TW" altLang="en-US" sz="1800" dirty="0"/>
              <a:t>秒，再次使用。</a:t>
            </a:r>
            <a:endParaRPr lang="en-US" altLang="zh-TW" sz="1800" dirty="0"/>
          </a:p>
          <a:p>
            <a:pPr marL="457200" indent="-282575">
              <a:buFont typeface="+mj-lt"/>
              <a:buAutoNum type="arabicPeriod"/>
            </a:pPr>
            <a:r>
              <a:rPr lang="zh-TW" altLang="en-US" sz="1800" dirty="0"/>
              <a:t>將軟體直接關閉，再重開軟體。</a:t>
            </a:r>
            <a:endParaRPr lang="en-US" altLang="zh-TW" sz="1800" dirty="0"/>
          </a:p>
          <a:p>
            <a:pPr marL="457200" indent="-282575">
              <a:buFont typeface="+mj-lt"/>
              <a:buAutoNum type="arabicPeriod"/>
            </a:pPr>
            <a:r>
              <a:rPr lang="zh-TW" altLang="en-US" sz="1800" dirty="0"/>
              <a:t>若無法關閉請通報管理員，切勿破真空，等待管理員。</a:t>
            </a:r>
            <a:endParaRPr lang="en-US" altLang="zh-TW" sz="1800" dirty="0"/>
          </a:p>
          <a:p>
            <a:pPr marL="0" indent="0">
              <a:buNone/>
            </a:pPr>
            <a:r>
              <a:rPr lang="zh-TW" altLang="en-US" sz="1800" dirty="0"/>
              <a:t>注意 </a:t>
            </a:r>
            <a:r>
              <a:rPr lang="en-US" altLang="zh-TW" sz="1800" dirty="0"/>
              <a:t>:</a:t>
            </a:r>
            <a:r>
              <a:rPr lang="zh-TW" altLang="en-US" sz="1800" dirty="0"/>
              <a:t> 當軟體發生當掉時，代表您的操作速度過快或是東西開太多，導致當機。</a:t>
            </a:r>
            <a:endParaRPr lang="en-US" altLang="zh-TW" sz="1800" cap="none" dirty="0"/>
          </a:p>
          <a:p>
            <a:pPr marL="174625" indent="-174625">
              <a:buNone/>
            </a:pPr>
            <a:endParaRPr lang="en-US" altLang="zh-TW" sz="1800" dirty="0"/>
          </a:p>
        </p:txBody>
      </p:sp>
    </p:spTree>
    <p:extLst>
      <p:ext uri="{BB962C8B-B14F-4D97-AF65-F5344CB8AC3E}">
        <p14:creationId xmlns:p14="http://schemas.microsoft.com/office/powerpoint/2010/main" val="1556899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目錄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3774" y="1257300"/>
            <a:ext cx="10363826" cy="5600700"/>
          </a:xfrm>
        </p:spPr>
        <p:txBody>
          <a:bodyPr numCol="2">
            <a:normAutofit/>
          </a:bodyPr>
          <a:lstStyle/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開機流程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機台操作方法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試片安裝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軟體操作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23900" indent="-457200">
              <a:buAutoNum type="arabicParenBoth"/>
            </a:pPr>
            <a:r>
              <a:rPr lang="en-US" altLang="zh-TW" sz="1800" dirty="0"/>
              <a:t>Start </a:t>
            </a:r>
            <a:r>
              <a:rPr lang="zh-TW" altLang="en-US" sz="1800" dirty="0"/>
              <a:t>視窗操作</a:t>
            </a:r>
            <a:endParaRPr lang="en-US" altLang="zh-TW" sz="1800" dirty="0"/>
          </a:p>
          <a:p>
            <a:pPr marL="723900" indent="-457200">
              <a:buAutoNum type="arabicParenBoth"/>
            </a:pPr>
            <a:r>
              <a:rPr lang="en-US" altLang="zh-TW" sz="1800" dirty="0"/>
              <a:t>Main</a:t>
            </a:r>
            <a:r>
              <a:rPr lang="zh-TW" altLang="en-US" sz="1800" dirty="0"/>
              <a:t> 視窗介面</a:t>
            </a:r>
            <a:endParaRPr lang="en-US" altLang="zh-TW" sz="1800" dirty="0"/>
          </a:p>
          <a:p>
            <a:pPr marL="723900" indent="-457200">
              <a:buAutoNum type="arabicParenBoth"/>
            </a:pPr>
            <a:r>
              <a:rPr lang="en-US" altLang="zh-TW" sz="1800" dirty="0"/>
              <a:t>image tab </a:t>
            </a:r>
            <a:r>
              <a:rPr lang="zh-TW" altLang="en-US" sz="1800" dirty="0"/>
              <a:t>操作</a:t>
            </a:r>
            <a:endParaRPr lang="en-US" altLang="zh-TW" sz="1800" dirty="0"/>
          </a:p>
          <a:p>
            <a:r>
              <a:rPr lang="en-US" altLang="zh-TW" sz="1800" dirty="0"/>
              <a:t>EDS </a:t>
            </a:r>
            <a:r>
              <a:rPr lang="zh-TW" altLang="en-US" sz="1800" dirty="0"/>
              <a:t>軟體介面</a:t>
            </a:r>
            <a:endParaRPr lang="en-US" altLang="zh-TW" sz="1800" dirty="0"/>
          </a:p>
          <a:p>
            <a:r>
              <a:rPr lang="en-US" altLang="zh-TW" sz="1800" dirty="0"/>
              <a:t>EDS</a:t>
            </a:r>
            <a:r>
              <a:rPr lang="zh-TW" altLang="en-US" sz="1800" dirty="0"/>
              <a:t> 訊號強度設定</a:t>
            </a:r>
            <a:endParaRPr lang="en-US" altLang="zh-TW" sz="1800" dirty="0"/>
          </a:p>
          <a:p>
            <a:r>
              <a:rPr lang="en-US" altLang="zh-TW" sz="1800" dirty="0"/>
              <a:t>EDS</a:t>
            </a:r>
            <a:r>
              <a:rPr lang="zh-TW" altLang="en-US" sz="1800" dirty="0"/>
              <a:t> 分析步驟</a:t>
            </a:r>
            <a:endParaRPr lang="en-US" altLang="zh-TW" sz="1800" dirty="0"/>
          </a:p>
          <a:p>
            <a:r>
              <a:rPr lang="en-US" altLang="zh-TW" sz="1800" dirty="0"/>
              <a:t>EDS</a:t>
            </a:r>
            <a:r>
              <a:rPr lang="zh-TW" altLang="en-US" sz="1800" dirty="0"/>
              <a:t> 電鏡參數輸入</a:t>
            </a:r>
            <a:endParaRPr lang="en-US" altLang="zh-TW" sz="1800" dirty="0"/>
          </a:p>
          <a:p>
            <a:r>
              <a:rPr lang="en-US" altLang="zh-TW" sz="1800" dirty="0"/>
              <a:t>EDS</a:t>
            </a:r>
            <a:r>
              <a:rPr lang="zh-TW" altLang="en-US" sz="1800" dirty="0"/>
              <a:t> 分析結果輸出</a:t>
            </a:r>
            <a:endParaRPr lang="en-US" altLang="zh-TW" sz="1800" dirty="0"/>
          </a:p>
          <a:p>
            <a:r>
              <a:rPr lang="zh-TW" altLang="en-US" sz="1800" dirty="0"/>
              <a:t>關機流程</a:t>
            </a:r>
            <a:endParaRPr lang="en-US" altLang="zh-TW" sz="1800" dirty="0"/>
          </a:p>
          <a:p>
            <a:r>
              <a:rPr lang="zh-TW" altLang="en-US" sz="1800" dirty="0"/>
              <a:t>儀器狀況簡易排除</a:t>
            </a:r>
            <a:endParaRPr lang="en-US" altLang="zh-TW" sz="1800" dirty="0"/>
          </a:p>
          <a:p>
            <a:endParaRPr lang="en-US" altLang="zh-TW" sz="1800" dirty="0"/>
          </a:p>
          <a:p>
            <a:pPr marL="457200" indent="-457200">
              <a:buAutoNum type="arabicParenBoth"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5" name="直線接點 4"/>
          <p:cNvCxnSpPr/>
          <p:nvPr/>
        </p:nvCxnSpPr>
        <p:spPr>
          <a:xfrm flipH="1">
            <a:off x="5795683" y="1257300"/>
            <a:ext cx="67235" cy="540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83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zh-TW" altLang="en-US" dirty="0"/>
              <a:t>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3774" y="1250576"/>
            <a:ext cx="10363826" cy="4540623"/>
          </a:xfrm>
        </p:spPr>
        <p:txBody>
          <a:bodyPr/>
          <a:lstStyle/>
          <a:p>
            <a:r>
              <a:rPr lang="zh-TW" altLang="en-US" sz="1800" dirty="0"/>
              <a:t>實驗室內禁止飲食</a:t>
            </a:r>
            <a:r>
              <a:rPr lang="en-US" altLang="zh-TW" sz="1800" dirty="0"/>
              <a:t>(</a:t>
            </a:r>
            <a:r>
              <a:rPr lang="zh-TW" altLang="en-US" sz="1800" dirty="0"/>
              <a:t>包括水</a:t>
            </a:r>
            <a:r>
              <a:rPr lang="en-US" altLang="zh-TW" sz="1800" dirty="0"/>
              <a:t>)</a:t>
            </a:r>
            <a:r>
              <a:rPr lang="zh-TW" altLang="en-US" sz="1800" dirty="0"/>
              <a:t>，並保持清潔。</a:t>
            </a:r>
            <a:endParaRPr lang="en-US" altLang="zh-TW" sz="1800" dirty="0"/>
          </a:p>
          <a:p>
            <a:r>
              <a:rPr lang="zh-TW" altLang="en-US" sz="1800" dirty="0"/>
              <a:t>實驗室內禁止嬉戲玩耍。</a:t>
            </a:r>
            <a:endParaRPr lang="en-US" altLang="zh-TW" sz="1800" dirty="0"/>
          </a:p>
          <a:p>
            <a:r>
              <a:rPr lang="zh-TW" altLang="en-US" sz="1800" dirty="0"/>
              <a:t>使用時需登記使用紀錄表。</a:t>
            </a:r>
            <a:endParaRPr lang="en-US" altLang="zh-TW" sz="1800" dirty="0"/>
          </a:p>
          <a:p>
            <a:r>
              <a:rPr lang="zh-TW" altLang="en-US" sz="1800" dirty="0"/>
              <a:t>未持有執照及未經預約者禁止操作。</a:t>
            </a:r>
            <a:endParaRPr lang="en-US" altLang="zh-TW" sz="1800" dirty="0"/>
          </a:p>
          <a:p>
            <a:r>
              <a:rPr lang="zh-TW" altLang="en-US" sz="1800" dirty="0"/>
              <a:t>未持有執照者操作時，需要有執照者從旁協助，請勿擅自放任未持有執照者單獨使用。</a:t>
            </a:r>
            <a:endParaRPr lang="en-US" altLang="zh-TW" sz="1800" dirty="0"/>
          </a:p>
          <a:p>
            <a:r>
              <a:rPr lang="zh-TW" altLang="en-US" sz="1800" dirty="0"/>
              <a:t>銅基座及鋁合金載台為公用零組件，且勿擅自取走，使用後請清理乾淨。</a:t>
            </a:r>
            <a:endParaRPr lang="en-US" altLang="zh-TW" sz="1800" dirty="0"/>
          </a:p>
          <a:p>
            <a:r>
              <a:rPr lang="zh-TW" altLang="en-US" sz="1800" dirty="0"/>
              <a:t>操作儀器時，請務必遵守</a:t>
            </a:r>
            <a:r>
              <a:rPr lang="en-US" altLang="zh-TW" sz="1800" dirty="0"/>
              <a:t>SOP</a:t>
            </a:r>
            <a:r>
              <a:rPr lang="zh-TW" altLang="en-US" sz="1800" dirty="0"/>
              <a:t>。</a:t>
            </a:r>
            <a:endParaRPr lang="en-US" altLang="zh-TW" sz="1800" dirty="0"/>
          </a:p>
          <a:p>
            <a:r>
              <a:rPr lang="zh-TW" altLang="en-US" sz="1800" dirty="0"/>
              <a:t>儀器故障時，通報管理員。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0430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開機流程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3149" y="1257300"/>
            <a:ext cx="10364451" cy="56007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開啟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EDS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數據機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需預熱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分鐘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33400" indent="-533400">
              <a:buFont typeface="+mj-lt"/>
              <a:buAutoNum type="arabicPeriod" startAt="2"/>
            </a:pP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開啟載台控制器。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33400" indent="-533400">
              <a:buFont typeface="+mj-lt"/>
              <a:buAutoNum type="arabicPeriod" startAt="2"/>
            </a:pP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機台開機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(POWER)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33400" indent="-533400">
              <a:buFont typeface="+mj-lt"/>
              <a:buAutoNum type="arabicPeriod" startAt="2"/>
            </a:pP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開啟機台抽氣幫浦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(EXCHANGE)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33400" indent="-533400">
              <a:buFont typeface="+mj-lt"/>
              <a:buAutoNum type="arabicPeriod" startAt="2"/>
            </a:pP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開啟電腦。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右側 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SEM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電腦。 左側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EDS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電腦。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Font typeface="+mj-lt"/>
              <a:buAutoNum type="arabicPeriod" startAt="2"/>
            </a:pP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機台破真空後，將 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EDS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800" dirty="0"/>
              <a:t>detector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旋轉至指定位子。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33400" indent="-533400">
              <a:buFont typeface="+mj-lt"/>
              <a:buAutoNum type="arabicPeriod" startAt="2"/>
            </a:pP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 startAt="5"/>
            </a:pP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5"/>
            </a:pP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上彎箭號 13"/>
          <p:cNvSpPr/>
          <p:nvPr/>
        </p:nvSpPr>
        <p:spPr>
          <a:xfrm rot="16200000">
            <a:off x="7724774" y="1586758"/>
            <a:ext cx="1346200" cy="692150"/>
          </a:xfrm>
          <a:prstGeom prst="bent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上彎箭號 14"/>
          <p:cNvSpPr/>
          <p:nvPr/>
        </p:nvSpPr>
        <p:spPr>
          <a:xfrm rot="5400000" flipV="1">
            <a:off x="7724774" y="2930524"/>
            <a:ext cx="1346200" cy="692150"/>
          </a:xfrm>
          <a:prstGeom prst="bent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7705725" y="2280334"/>
            <a:ext cx="333937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EDS</a:t>
            </a:r>
            <a:r>
              <a:rPr lang="zh-TW" altLang="en-US" dirty="0"/>
              <a:t> 系統</a:t>
            </a:r>
            <a:endParaRPr lang="en-US" altLang="zh-TW" dirty="0"/>
          </a:p>
          <a:p>
            <a:r>
              <a:rPr lang="en-US" altLang="zh-TW" dirty="0"/>
              <a:t>(</a:t>
            </a:r>
            <a:r>
              <a:rPr lang="zh-TW" altLang="en-US" dirty="0"/>
              <a:t>若無使用此功能，可直接跳過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913148" y="1257300"/>
            <a:ext cx="7138651" cy="4419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913148" y="3512607"/>
            <a:ext cx="7138651" cy="4419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407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zh-TW" altLang="en-US" dirty="0"/>
              <a:t>機台操作方法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4" y="1257300"/>
            <a:ext cx="3697754" cy="5410200"/>
          </a:xfrm>
        </p:spPr>
      </p:pic>
      <p:sp>
        <p:nvSpPr>
          <p:cNvPr id="5" name="內容版面配置區 4"/>
          <p:cNvSpPr>
            <a:spLocks noGrp="1"/>
          </p:cNvSpPr>
          <p:nvPr>
            <p:ph sz="quarter" idx="14"/>
          </p:nvPr>
        </p:nvSpPr>
        <p:spPr>
          <a:xfrm>
            <a:off x="4889500" y="1257300"/>
            <a:ext cx="6388725" cy="5410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按下 </a:t>
            </a:r>
            <a:r>
              <a:rPr lang="en-US" altLang="zh-TW" sz="1800" dirty="0"/>
              <a:t>POWER</a:t>
            </a:r>
            <a:r>
              <a:rPr lang="zh-TW" altLang="en-US" sz="1800" dirty="0"/>
              <a:t> 按鈕，開啟機台。</a:t>
            </a:r>
            <a:endParaRPr lang="en-US" altLang="zh-TW" sz="1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按下 </a:t>
            </a:r>
            <a:r>
              <a:rPr lang="en-US" altLang="zh-TW" sz="1800" dirty="0"/>
              <a:t>EXCHANGE</a:t>
            </a:r>
            <a:r>
              <a:rPr lang="zh-TW" altLang="en-US" sz="1800" dirty="0"/>
              <a:t> 按鈕，樣品室開始抽真空。</a:t>
            </a:r>
            <a:endParaRPr lang="en-US" altLang="zh-TW" sz="1800" dirty="0"/>
          </a:p>
          <a:p>
            <a:pPr marL="0" indent="444500">
              <a:buNone/>
            </a:pPr>
            <a:r>
              <a:rPr lang="en-US" altLang="zh-TW" sz="1800" dirty="0"/>
              <a:t>(1)</a:t>
            </a:r>
            <a:r>
              <a:rPr lang="zh-TW" altLang="en-US" sz="1800" dirty="0"/>
              <a:t>  開機後，第一次按下 </a:t>
            </a:r>
            <a:r>
              <a:rPr lang="en-US" altLang="zh-TW" sz="1800" dirty="0"/>
              <a:t>EXCHANGE</a:t>
            </a:r>
            <a:r>
              <a:rPr lang="zh-TW" altLang="en-US" sz="1800" dirty="0"/>
              <a:t> 會先進行抽真空。</a:t>
            </a:r>
            <a:endParaRPr lang="en-US" altLang="zh-TW" sz="1800" dirty="0"/>
          </a:p>
          <a:p>
            <a:pPr marL="444500" indent="0">
              <a:buNone/>
            </a:pPr>
            <a:r>
              <a:rPr lang="en-US" altLang="zh-TW" sz="1800" dirty="0"/>
              <a:t>(2)</a:t>
            </a:r>
            <a:r>
              <a:rPr lang="zh-TW" altLang="en-US" sz="1800" dirty="0"/>
              <a:t>  第二次按下 </a:t>
            </a:r>
            <a:r>
              <a:rPr lang="en-US" altLang="zh-TW" sz="1800" dirty="0"/>
              <a:t>EXCHANGE</a:t>
            </a:r>
            <a:r>
              <a:rPr lang="zh-TW" altLang="en-US" sz="1800" dirty="0"/>
              <a:t> 才會是破真空。</a:t>
            </a:r>
            <a:endParaRPr lang="en-US" altLang="zh-TW" sz="1800" dirty="0"/>
          </a:p>
          <a:p>
            <a:pPr marL="457200" indent="-457200">
              <a:buFont typeface="+mj-lt"/>
              <a:buAutoNum type="arabicPeriod" startAt="3"/>
            </a:pPr>
            <a:r>
              <a:rPr lang="zh-TW" altLang="en-US" sz="1800" dirty="0"/>
              <a:t>腔體達到操作真空度或完成破真空時，都會發出蜂鳴聲。藍色燈條代表樣品室真空度。  </a:t>
            </a:r>
            <a:endParaRPr lang="en-US" altLang="zh-TW" sz="1800" dirty="0"/>
          </a:p>
          <a:p>
            <a:pPr marL="900113" indent="-450850" defTabSz="901700">
              <a:buAutoNum type="arabicParenBoth"/>
            </a:pPr>
            <a:r>
              <a:rPr lang="en-US" altLang="zh-TW" sz="1800" dirty="0"/>
              <a:t>EXCHANGE</a:t>
            </a:r>
            <a:r>
              <a:rPr lang="zh-TW" altLang="en-US" sz="1800" dirty="0"/>
              <a:t> 按鈕恆亮 </a:t>
            </a:r>
            <a:r>
              <a:rPr lang="en-US" altLang="zh-TW" sz="1800" dirty="0"/>
              <a:t>:</a:t>
            </a:r>
            <a:r>
              <a:rPr lang="zh-TW" altLang="en-US" sz="1800" dirty="0"/>
              <a:t> 完成抽真空。</a:t>
            </a:r>
            <a:endParaRPr lang="en-US" altLang="zh-TW" sz="1800" dirty="0"/>
          </a:p>
          <a:p>
            <a:pPr marL="900113" indent="-450850" defTabSz="901700">
              <a:buAutoNum type="arabicParenBoth"/>
            </a:pPr>
            <a:r>
              <a:rPr lang="en-US" altLang="zh-TW" sz="1800" dirty="0"/>
              <a:t>EXCHANGE</a:t>
            </a:r>
            <a:r>
              <a:rPr lang="zh-TW" altLang="en-US" sz="1800" dirty="0"/>
              <a:t> 按鈕熄滅 </a:t>
            </a:r>
            <a:r>
              <a:rPr lang="en-US" altLang="zh-TW" sz="1800" dirty="0"/>
              <a:t>:</a:t>
            </a:r>
            <a:r>
              <a:rPr lang="zh-TW" altLang="en-US" sz="1800" dirty="0"/>
              <a:t> 完成破真空。</a:t>
            </a:r>
            <a:endParaRPr lang="en-US" altLang="zh-TW" sz="1800" dirty="0"/>
          </a:p>
          <a:p>
            <a:pPr marL="900113" indent="-450850" defTabSz="901700">
              <a:buAutoNum type="arabicParenBoth"/>
            </a:pPr>
            <a:r>
              <a:rPr lang="en-US" altLang="zh-TW" sz="1800" dirty="0"/>
              <a:t>EXCHANGE </a:t>
            </a:r>
            <a:r>
              <a:rPr lang="zh-TW" altLang="en-US" sz="1800" dirty="0"/>
              <a:t>按鈕緩慢閃爍 </a:t>
            </a:r>
            <a:r>
              <a:rPr lang="en-US" altLang="zh-TW" sz="1800" dirty="0"/>
              <a:t>:</a:t>
            </a:r>
            <a:r>
              <a:rPr lang="zh-TW" altLang="en-US" sz="1800" dirty="0"/>
              <a:t> 正在抽真空。</a:t>
            </a:r>
            <a:endParaRPr lang="en-US" altLang="zh-TW" sz="1800" dirty="0"/>
          </a:p>
          <a:p>
            <a:pPr marL="900113" indent="-450850" defTabSz="901700">
              <a:buAutoNum type="arabicParenBoth"/>
            </a:pPr>
            <a:r>
              <a:rPr lang="en-US" altLang="zh-TW" sz="1800" dirty="0"/>
              <a:t>EXCHANGE</a:t>
            </a:r>
            <a:r>
              <a:rPr lang="zh-TW" altLang="en-US" sz="1800" dirty="0"/>
              <a:t> 按鈕快速閃爍 </a:t>
            </a:r>
            <a:r>
              <a:rPr lang="en-US" altLang="zh-TW" sz="1800" dirty="0"/>
              <a:t>:</a:t>
            </a:r>
            <a:r>
              <a:rPr lang="zh-TW" altLang="en-US" sz="1800" dirty="0"/>
              <a:t> 正在破真空</a:t>
            </a:r>
            <a:endParaRPr lang="en-US" altLang="zh-TW" sz="1800" dirty="0"/>
          </a:p>
          <a:p>
            <a:pPr marL="457200" indent="-457200" defTabSz="901700">
              <a:buFont typeface="+mj-lt"/>
              <a:buAutoNum type="arabicPeriod" startAt="5"/>
            </a:pPr>
            <a:r>
              <a:rPr lang="zh-TW" altLang="en-US" sz="1800" dirty="0"/>
              <a:t>操作軟體或開啟樣品室進行安裝或取出試片。</a:t>
            </a:r>
            <a:endParaRPr lang="en-US" altLang="zh-TW" sz="1800" dirty="0"/>
          </a:p>
          <a:p>
            <a:pPr marL="0" indent="444500" defTabSz="901700">
              <a:buNone/>
            </a:pPr>
            <a:r>
              <a:rPr lang="en-US" altLang="zh-TW" sz="1800" dirty="0"/>
              <a:t>(</a:t>
            </a:r>
            <a:r>
              <a:rPr lang="zh-TW" altLang="en-US" sz="1800" dirty="0"/>
              <a:t>注意 </a:t>
            </a:r>
            <a:r>
              <a:rPr lang="en-US" altLang="zh-TW" sz="1800" dirty="0"/>
              <a:t>:</a:t>
            </a:r>
            <a:r>
              <a:rPr lang="zh-TW" altLang="en-US" sz="1800" dirty="0"/>
              <a:t> 取出試片前請先按下 </a:t>
            </a:r>
            <a:r>
              <a:rPr lang="en-US" altLang="zh-TW" sz="1800" dirty="0"/>
              <a:t>HOME</a:t>
            </a:r>
            <a:r>
              <a:rPr lang="zh-TW" altLang="en-US" sz="1800" dirty="0"/>
              <a:t> 鍵。</a:t>
            </a:r>
            <a:r>
              <a:rPr lang="en-US" altLang="zh-TW" sz="1800" dirty="0"/>
              <a:t>)</a:t>
            </a:r>
          </a:p>
          <a:p>
            <a:pPr marL="457200" indent="-457200">
              <a:buFont typeface="+mj-lt"/>
              <a:buAutoNum type="arabicPeriod" startAt="4"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5279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zh-TW" altLang="en-US" dirty="0"/>
              <a:t>試片安裝</a:t>
            </a:r>
          </a:p>
        </p:txBody>
      </p:sp>
      <p:sp>
        <p:nvSpPr>
          <p:cNvPr id="6" name="內容版面配置區 4"/>
          <p:cNvSpPr txBox="1">
            <a:spLocks/>
          </p:cNvSpPr>
          <p:nvPr/>
        </p:nvSpPr>
        <p:spPr>
          <a:xfrm>
            <a:off x="913149" y="3136900"/>
            <a:ext cx="10364451" cy="3721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zh-TW" altLang="en-US" sz="1800" dirty="0">
                <a:latin typeface="+mn-ea"/>
              </a:rPr>
              <a:t>破真空後打開閥門，將載臺從樣品室取出。</a:t>
            </a:r>
            <a:endParaRPr lang="en-US" altLang="zh-TW" sz="1800" dirty="0">
              <a:latin typeface="+mn-ea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將試片以正當程序，固定至鋁合金載物臺上。</a:t>
            </a:r>
            <a:r>
              <a:rPr lang="en-US" altLang="zh-TW" sz="1800" dirty="0"/>
              <a:t>(</a:t>
            </a:r>
            <a:r>
              <a:rPr lang="zh-TW" altLang="en-US" sz="1800" dirty="0"/>
              <a:t>注意 </a:t>
            </a:r>
            <a:r>
              <a:rPr lang="en-US" altLang="zh-TW" sz="1800" dirty="0"/>
              <a:t>:</a:t>
            </a:r>
            <a:r>
              <a:rPr lang="zh-TW" altLang="en-US" sz="1800" dirty="0"/>
              <a:t> 試片須遵守製備</a:t>
            </a:r>
            <a:r>
              <a:rPr lang="en-US" altLang="zh-TW" sz="1800" dirty="0"/>
              <a:t>SOP</a:t>
            </a:r>
            <a:r>
              <a:rPr lang="zh-TW" altLang="en-US" sz="1800" dirty="0"/>
              <a:t>。</a:t>
            </a:r>
            <a:r>
              <a:rPr lang="en-US" altLang="zh-TW" sz="18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以六角板手將鋁合金載物臺鎖至載臺上。</a:t>
            </a:r>
            <a:endParaRPr lang="en-US" altLang="zh-TW" sz="1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並以高度量測器量測高度。高度的控制為旋轉下方兩個銅製螺帽，務必對鎖。量測標準為可以順利出入量測器並且能順利旋轉不卡住。注意 </a:t>
            </a:r>
            <a:r>
              <a:rPr lang="en-US" altLang="zh-TW" sz="1800" dirty="0"/>
              <a:t>:</a:t>
            </a:r>
            <a:r>
              <a:rPr lang="zh-TW" altLang="en-US" sz="1800" dirty="0"/>
              <a:t> 使用載臺時，請勿過度施力，造成載臺螺絲變形。</a:t>
            </a:r>
            <a:endParaRPr lang="en-US" altLang="zh-TW" sz="1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將載臺旋轉至樣品室中。注意 </a:t>
            </a:r>
            <a:r>
              <a:rPr lang="en-US" altLang="zh-TW" sz="1800" dirty="0"/>
              <a:t>:</a:t>
            </a:r>
            <a:r>
              <a:rPr lang="zh-TW" altLang="en-US" sz="1800" dirty="0"/>
              <a:t> 旋轉載臺時，請務必扶好下方螺絲孔的載臺。</a:t>
            </a:r>
            <a:endParaRPr lang="en-US" altLang="zh-TW" sz="1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安裝試片後，必須將閥門壓密並按下 </a:t>
            </a:r>
            <a:r>
              <a:rPr lang="en-US" altLang="zh-TW" sz="1800" dirty="0"/>
              <a:t>EXCHANGE</a:t>
            </a:r>
            <a:r>
              <a:rPr lang="zh-TW" altLang="en-US" sz="1800" dirty="0"/>
              <a:t> 進行抽真空。</a:t>
            </a:r>
            <a:endParaRPr lang="en-US" altLang="zh-TW" sz="1800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1269999"/>
            <a:ext cx="11887199" cy="1618343"/>
          </a:xfrm>
        </p:spPr>
      </p:pic>
    </p:spTree>
    <p:extLst>
      <p:ext uri="{BB962C8B-B14F-4D97-AF65-F5344CB8AC3E}">
        <p14:creationId xmlns:p14="http://schemas.microsoft.com/office/powerpoint/2010/main" val="127071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zh-TW" altLang="en-US" dirty="0"/>
              <a:t>軟體操作</a:t>
            </a:r>
            <a:r>
              <a:rPr lang="en-US" altLang="zh-TW" dirty="0"/>
              <a:t>(1)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Start </a:t>
            </a:r>
            <a:r>
              <a:rPr lang="zh-TW" altLang="en-US" dirty="0"/>
              <a:t>視窗操作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93" y="1257300"/>
            <a:ext cx="6031158" cy="3258415"/>
          </a:xfrm>
        </p:spPr>
      </p:pic>
      <p:sp>
        <p:nvSpPr>
          <p:cNvPr id="5" name="圓角矩形 4"/>
          <p:cNvSpPr/>
          <p:nvPr/>
        </p:nvSpPr>
        <p:spPr>
          <a:xfrm>
            <a:off x="7440613" y="1474042"/>
            <a:ext cx="431800" cy="249983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肘形接點 8"/>
          <p:cNvCxnSpPr>
            <a:stCxn id="5" idx="3"/>
            <a:endCxn id="10" idx="0"/>
          </p:cNvCxnSpPr>
          <p:nvPr/>
        </p:nvCxnSpPr>
        <p:spPr>
          <a:xfrm>
            <a:off x="7872413" y="1599034"/>
            <a:ext cx="1044749" cy="130348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8363164" y="1729382"/>
            <a:ext cx="11079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燈絲電流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6220786" y="1785937"/>
            <a:ext cx="613401" cy="4238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肘形接點 18"/>
          <p:cNvCxnSpPr>
            <a:stCxn id="13" idx="2"/>
            <a:endCxn id="20" idx="1"/>
          </p:cNvCxnSpPr>
          <p:nvPr/>
        </p:nvCxnSpPr>
        <p:spPr>
          <a:xfrm rot="16200000" flipH="1">
            <a:off x="7352992" y="1384294"/>
            <a:ext cx="184666" cy="1835677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8363164" y="2209800"/>
            <a:ext cx="11079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加速電壓</a:t>
            </a:r>
          </a:p>
        </p:txBody>
      </p:sp>
      <p:sp>
        <p:nvSpPr>
          <p:cNvPr id="23" name="圓角矩形 22"/>
          <p:cNvSpPr/>
          <p:nvPr/>
        </p:nvSpPr>
        <p:spPr>
          <a:xfrm>
            <a:off x="6670361" y="3874016"/>
            <a:ext cx="540000" cy="54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8363164" y="3504684"/>
            <a:ext cx="14029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電子槍開</a:t>
            </a:r>
            <a:r>
              <a:rPr lang="en-US" altLang="zh-TW" dirty="0"/>
              <a:t>/</a:t>
            </a:r>
            <a:r>
              <a:rPr lang="zh-TW" altLang="en-US" dirty="0"/>
              <a:t>關</a:t>
            </a:r>
          </a:p>
        </p:txBody>
      </p:sp>
      <p:cxnSp>
        <p:nvCxnSpPr>
          <p:cNvPr id="49" name="肘形接點 48"/>
          <p:cNvCxnSpPr>
            <a:stCxn id="23" idx="3"/>
            <a:endCxn id="28" idx="2"/>
          </p:cNvCxnSpPr>
          <p:nvPr/>
        </p:nvCxnSpPr>
        <p:spPr>
          <a:xfrm flipV="1">
            <a:off x="7210361" y="3874016"/>
            <a:ext cx="1854277" cy="270000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內容版面配置區 4"/>
          <p:cNvSpPr txBox="1">
            <a:spLocks/>
          </p:cNvSpPr>
          <p:nvPr/>
        </p:nvSpPr>
        <p:spPr>
          <a:xfrm>
            <a:off x="913149" y="4626800"/>
            <a:ext cx="10364451" cy="223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zh-TW" altLang="en-US" sz="1800" cap="none" dirty="0"/>
              <a:t>點選桌面 </a:t>
            </a:r>
            <a:r>
              <a:rPr lang="en-US" altLang="zh-TW" sz="1800" cap="none" dirty="0"/>
              <a:t>Mini-SEM</a:t>
            </a:r>
            <a:r>
              <a:rPr lang="zh-TW" altLang="en-US" sz="1800" cap="none" dirty="0"/>
              <a:t> 打開軟體。</a:t>
            </a:r>
            <a:endParaRPr lang="en-US" altLang="zh-TW" sz="1800" cap="none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1800" cap="none" dirty="0"/>
              <a:t>選擇所需的加速電壓以及 </a:t>
            </a:r>
            <a:r>
              <a:rPr lang="en-US" altLang="zh-TW" sz="1800" dirty="0"/>
              <a:t>D</a:t>
            </a:r>
            <a:r>
              <a:rPr lang="en-US" altLang="zh-TW" sz="1800" cap="none" dirty="0"/>
              <a:t>etector</a:t>
            </a:r>
            <a:r>
              <a:rPr lang="en-US" altLang="zh-TW" sz="1800" dirty="0"/>
              <a:t> M</a:t>
            </a:r>
            <a:r>
              <a:rPr lang="en-US" altLang="zh-TW" sz="1800" cap="none" dirty="0"/>
              <a:t>ode</a:t>
            </a:r>
            <a:r>
              <a:rPr lang="zh-TW" altLang="en-US" sz="1800" cap="none" dirty="0"/>
              <a:t>。</a:t>
            </a:r>
            <a:endParaRPr lang="en-US" altLang="zh-TW" sz="1800" cap="none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1800" cap="none" dirty="0"/>
              <a:t>開啟電子槍。紀錄燈絲電流。</a:t>
            </a:r>
            <a:endParaRPr lang="en-US" altLang="zh-TW" sz="1800" cap="none" dirty="0"/>
          </a:p>
          <a:p>
            <a:pPr marL="0" indent="0">
              <a:buNone/>
            </a:pPr>
            <a:r>
              <a:rPr lang="zh-TW" altLang="en-US" sz="1800" cap="none" dirty="0"/>
              <a:t>注意 </a:t>
            </a:r>
            <a:r>
              <a:rPr lang="en-US" altLang="zh-TW" sz="1800" cap="none" dirty="0"/>
              <a:t>:</a:t>
            </a:r>
            <a:r>
              <a:rPr lang="zh-TW" altLang="en-US" sz="1800" cap="none" dirty="0"/>
              <a:t> 電子槍開啟後，若要再次切換加速電壓與</a:t>
            </a:r>
            <a:r>
              <a:rPr lang="en-US" altLang="zh-TW" sz="1800" dirty="0"/>
              <a:t>D</a:t>
            </a:r>
            <a:r>
              <a:rPr lang="en-US" altLang="zh-TW" sz="1800" cap="none" dirty="0"/>
              <a:t>etector</a:t>
            </a:r>
            <a:r>
              <a:rPr lang="en-US" altLang="zh-TW" sz="1800" dirty="0"/>
              <a:t> M</a:t>
            </a:r>
            <a:r>
              <a:rPr lang="en-US" altLang="zh-TW" sz="1800" cap="none" dirty="0"/>
              <a:t>ode</a:t>
            </a:r>
            <a:r>
              <a:rPr lang="zh-TW" altLang="en-US" sz="1800" cap="none" dirty="0"/>
              <a:t>，請務必關閉電子槍，再進行切換。</a:t>
            </a:r>
            <a:endParaRPr lang="en-US" altLang="zh-TW" sz="1800" cap="none" dirty="0"/>
          </a:p>
          <a:p>
            <a:pPr marL="0" indent="0">
              <a:buNone/>
            </a:pPr>
            <a:r>
              <a:rPr lang="zh-TW" altLang="en-US" sz="1800" cap="none" dirty="0"/>
              <a:t>注意 </a:t>
            </a:r>
            <a:r>
              <a:rPr lang="en-US" altLang="zh-TW" sz="1800" cap="none" dirty="0"/>
              <a:t>:</a:t>
            </a:r>
            <a:r>
              <a:rPr lang="zh-TW" altLang="en-US" sz="1800" cap="none" dirty="0"/>
              <a:t> 更換試片及破真空前，請務必確實關閉電子槍。</a:t>
            </a:r>
            <a:endParaRPr lang="en-US" altLang="zh-TW" sz="1800" cap="none" dirty="0"/>
          </a:p>
          <a:p>
            <a:pPr marL="0" indent="0">
              <a:buNone/>
            </a:pPr>
            <a:endParaRPr lang="en-US" altLang="zh-TW" cap="none" dirty="0"/>
          </a:p>
          <a:p>
            <a:pPr marL="457200" indent="-457200">
              <a:buFont typeface="+mj-lt"/>
              <a:buAutoNum type="arabicPeriod"/>
            </a:pPr>
            <a:endParaRPr lang="zh-TW" altLang="en-US" cap="none" dirty="0"/>
          </a:p>
        </p:txBody>
      </p:sp>
      <p:sp>
        <p:nvSpPr>
          <p:cNvPr id="54" name="圓角矩形 53"/>
          <p:cNvSpPr/>
          <p:nvPr/>
        </p:nvSpPr>
        <p:spPr>
          <a:xfrm>
            <a:off x="6220786" y="2549525"/>
            <a:ext cx="1132514" cy="3536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文字方塊 55"/>
          <p:cNvSpPr txBox="1"/>
          <p:nvPr/>
        </p:nvSpPr>
        <p:spPr>
          <a:xfrm>
            <a:off x="8363164" y="3021900"/>
            <a:ext cx="1576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Detector Mode</a:t>
            </a:r>
            <a:endParaRPr lang="zh-TW" altLang="en-US" dirty="0"/>
          </a:p>
        </p:txBody>
      </p:sp>
      <p:cxnSp>
        <p:nvCxnSpPr>
          <p:cNvPr id="58" name="肘形接點 57"/>
          <p:cNvCxnSpPr>
            <a:stCxn id="54" idx="3"/>
            <a:endCxn id="56" idx="1"/>
          </p:cNvCxnSpPr>
          <p:nvPr/>
        </p:nvCxnSpPr>
        <p:spPr>
          <a:xfrm>
            <a:off x="7353300" y="2726373"/>
            <a:ext cx="1009864" cy="480193"/>
          </a:xfrm>
          <a:prstGeom prst="bentConnector3">
            <a:avLst>
              <a:gd name="adj1" fmla="val 29878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79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zh-TW" altLang="en-US" dirty="0"/>
              <a:t>軟體操作</a:t>
            </a:r>
            <a:r>
              <a:rPr lang="en-US" altLang="zh-TW" dirty="0"/>
              <a:t>(2)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Main</a:t>
            </a:r>
            <a:r>
              <a:rPr lang="zh-TW" altLang="en-US" dirty="0"/>
              <a:t> 視窗介面</a:t>
            </a:r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49" y="1784863"/>
            <a:ext cx="9988689" cy="4195023"/>
          </a:xfrm>
        </p:spPr>
      </p:pic>
      <p:sp>
        <p:nvSpPr>
          <p:cNvPr id="14" name="矩形 13"/>
          <p:cNvSpPr/>
          <p:nvPr/>
        </p:nvSpPr>
        <p:spPr>
          <a:xfrm>
            <a:off x="6411040" y="2063206"/>
            <a:ext cx="2247900" cy="38557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8658941" y="1784864"/>
            <a:ext cx="2242897" cy="24328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6803470" y="6168572"/>
            <a:ext cx="1463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IMAGE</a:t>
            </a:r>
            <a:r>
              <a:rPr lang="zh-TW" altLang="en-US" dirty="0"/>
              <a:t> </a:t>
            </a:r>
            <a:r>
              <a:rPr lang="en-US" altLang="zh-TW" dirty="0"/>
              <a:t>TAB</a:t>
            </a:r>
            <a:endParaRPr lang="zh-TW" altLang="en-US" dirty="0"/>
          </a:p>
        </p:txBody>
      </p:sp>
      <p:cxnSp>
        <p:nvCxnSpPr>
          <p:cNvPr id="23" name="直線單箭頭接點 22"/>
          <p:cNvCxnSpPr>
            <a:stCxn id="14" idx="2"/>
            <a:endCxn id="18" idx="0"/>
          </p:cNvCxnSpPr>
          <p:nvPr/>
        </p:nvCxnSpPr>
        <p:spPr>
          <a:xfrm>
            <a:off x="7534990" y="5918926"/>
            <a:ext cx="0" cy="2496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7622620" y="1784863"/>
            <a:ext cx="504825" cy="204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8127445" y="1226846"/>
            <a:ext cx="25671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Operation</a:t>
            </a:r>
            <a:r>
              <a:rPr lang="zh-TW" altLang="en-US" dirty="0"/>
              <a:t> </a:t>
            </a:r>
            <a:r>
              <a:rPr lang="en-US" altLang="zh-TW" dirty="0"/>
              <a:t>&gt; START </a:t>
            </a:r>
            <a:r>
              <a:rPr lang="zh-TW" altLang="en-US" dirty="0"/>
              <a:t>視窗</a:t>
            </a:r>
            <a:endParaRPr lang="en-US" altLang="zh-TW" dirty="0"/>
          </a:p>
        </p:txBody>
      </p:sp>
      <p:cxnSp>
        <p:nvCxnSpPr>
          <p:cNvPr id="42" name="肘形接點 41"/>
          <p:cNvCxnSpPr>
            <a:stCxn id="27" idx="0"/>
            <a:endCxn id="40" idx="1"/>
          </p:cNvCxnSpPr>
          <p:nvPr/>
        </p:nvCxnSpPr>
        <p:spPr>
          <a:xfrm rot="5400000" flipH="1" flipV="1">
            <a:off x="7814564" y="1471982"/>
            <a:ext cx="373351" cy="252412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字方塊 42"/>
          <p:cNvSpPr txBox="1"/>
          <p:nvPr/>
        </p:nvSpPr>
        <p:spPr>
          <a:xfrm>
            <a:off x="9793842" y="6168571"/>
            <a:ext cx="11079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載臺資訊</a:t>
            </a:r>
          </a:p>
        </p:txBody>
      </p:sp>
      <p:cxnSp>
        <p:nvCxnSpPr>
          <p:cNvPr id="47" name="肘形接點 46"/>
          <p:cNvCxnSpPr>
            <a:stCxn id="34" idx="3"/>
            <a:endCxn id="43" idx="3"/>
          </p:cNvCxnSpPr>
          <p:nvPr/>
        </p:nvCxnSpPr>
        <p:spPr>
          <a:xfrm>
            <a:off x="10901838" y="3001313"/>
            <a:ext cx="12700" cy="3351924"/>
          </a:xfrm>
          <a:prstGeom prst="bentConnector3">
            <a:avLst>
              <a:gd name="adj1" fmla="val 18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663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內容版面配置區 1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61" y="1356243"/>
            <a:ext cx="2521123" cy="454024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zh-TW" altLang="en-US" dirty="0"/>
              <a:t>軟體操作</a:t>
            </a:r>
            <a:r>
              <a:rPr lang="en-US" altLang="zh-TW" dirty="0"/>
              <a:t>(3)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image tab </a:t>
            </a:r>
            <a:r>
              <a:rPr lang="zh-TW" altLang="en-US" dirty="0"/>
              <a:t>操作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4"/>
          </p:nvPr>
        </p:nvSpPr>
        <p:spPr>
          <a:xfrm>
            <a:off x="5187244" y="1244600"/>
            <a:ext cx="6090355" cy="454659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先將 </a:t>
            </a:r>
            <a:r>
              <a:rPr lang="en-US" altLang="zh-TW" sz="1800" dirty="0"/>
              <a:t>Spot</a:t>
            </a:r>
            <a:r>
              <a:rPr lang="zh-TW" altLang="en-US" sz="1800" dirty="0"/>
              <a:t> </a:t>
            </a:r>
            <a:r>
              <a:rPr lang="en-US" altLang="zh-TW" sz="1800" dirty="0"/>
              <a:t>size</a:t>
            </a:r>
            <a:r>
              <a:rPr lang="zh-TW" altLang="en-US" sz="1800" dirty="0"/>
              <a:t> 調整至 </a:t>
            </a:r>
            <a:r>
              <a:rPr lang="en-US" altLang="zh-TW" sz="1800" dirty="0"/>
              <a:t>20~30%</a:t>
            </a:r>
            <a:r>
              <a:rPr lang="zh-TW" altLang="en-US" sz="1800" dirty="0"/>
              <a:t>。</a:t>
            </a:r>
            <a:endParaRPr lang="en-US" altLang="zh-TW" sz="1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選擇粗</a:t>
            </a:r>
            <a:r>
              <a:rPr lang="en-US" altLang="zh-TW" sz="1800" dirty="0"/>
              <a:t>/</a:t>
            </a:r>
            <a:r>
              <a:rPr lang="zh-TW" altLang="en-US" sz="1800" dirty="0"/>
              <a:t>細調節。點選對焦鈕，左右拖移進行對焦。</a:t>
            </a:r>
            <a:endParaRPr lang="en-US" altLang="zh-TW" sz="1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調整對比及亮度。</a:t>
            </a:r>
            <a:endParaRPr lang="en-US" altLang="zh-TW" sz="1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選擇掃描速度。</a:t>
            </a:r>
            <a:endParaRPr lang="en-US" altLang="zh-TW" sz="1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1800" dirty="0"/>
              <a:t>拍攝照片</a:t>
            </a:r>
            <a:endParaRPr lang="en-US" altLang="zh-TW" sz="1800" dirty="0"/>
          </a:p>
          <a:p>
            <a:pPr marL="457200" indent="-12700">
              <a:buAutoNum type="arabicParenBoth"/>
            </a:pPr>
            <a:r>
              <a:rPr lang="zh-TW" altLang="en-US" sz="1800" dirty="0"/>
              <a:t>  直接按下相機鍵，進行拍照。</a:t>
            </a:r>
            <a:endParaRPr lang="en-US" altLang="zh-TW" sz="1800" dirty="0"/>
          </a:p>
          <a:p>
            <a:pPr marL="457200" indent="-12700">
              <a:buAutoNum type="arabicParenBoth"/>
            </a:pPr>
            <a:r>
              <a:rPr lang="zh-TW" altLang="en-US" sz="1800" dirty="0"/>
              <a:t>  慢掃過後，按下暫停鍵，再按拍照鍵。</a:t>
            </a:r>
            <a:endParaRPr lang="en-US" altLang="zh-TW" sz="1800" dirty="0"/>
          </a:p>
          <a:p>
            <a:pPr marL="457200" indent="-457200">
              <a:buFont typeface="+mj-lt"/>
              <a:buAutoNum type="arabicPeriod" startAt="6"/>
            </a:pPr>
            <a:r>
              <a:rPr lang="zh-TW" altLang="en-US" sz="1800" dirty="0"/>
              <a:t>檔案儲存路徑 </a:t>
            </a:r>
            <a:r>
              <a:rPr lang="en-US" altLang="zh-TW" sz="1800" dirty="0"/>
              <a:t>:</a:t>
            </a:r>
            <a:r>
              <a:rPr lang="zh-TW" altLang="en-US" sz="1800" dirty="0"/>
              <a:t> 桌面 </a:t>
            </a:r>
            <a:r>
              <a:rPr lang="en-US" altLang="zh-TW" sz="1800" dirty="0"/>
              <a:t>&gt;</a:t>
            </a:r>
            <a:r>
              <a:rPr lang="zh-TW" altLang="en-US" sz="1800" dirty="0"/>
              <a:t> </a:t>
            </a:r>
            <a:r>
              <a:rPr lang="en-US" altLang="zh-TW" sz="1800" dirty="0"/>
              <a:t>GT</a:t>
            </a:r>
            <a:r>
              <a:rPr lang="zh-TW" altLang="en-US" sz="1800" dirty="0"/>
              <a:t> </a:t>
            </a:r>
            <a:r>
              <a:rPr lang="en-US" altLang="zh-TW" sz="1800" dirty="0"/>
              <a:t>&gt;</a:t>
            </a:r>
            <a:r>
              <a:rPr lang="zh-TW" altLang="en-US" sz="1800" dirty="0"/>
              <a:t> 自己實驗室檔案夾。</a:t>
            </a:r>
            <a:endParaRPr lang="en-US" altLang="zh-TW" sz="1800" dirty="0"/>
          </a:p>
          <a:p>
            <a:pPr marL="0" indent="0">
              <a:buNone/>
            </a:pP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endParaRPr lang="en-US" altLang="zh-TW" dirty="0"/>
          </a:p>
        </p:txBody>
      </p:sp>
      <p:sp>
        <p:nvSpPr>
          <p:cNvPr id="3" name="圓角矩形 2"/>
          <p:cNvSpPr/>
          <p:nvPr/>
        </p:nvSpPr>
        <p:spPr>
          <a:xfrm>
            <a:off x="1501494" y="5286371"/>
            <a:ext cx="360000" cy="36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1863579" y="5286371"/>
            <a:ext cx="1479646" cy="36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3338805" y="5265371"/>
            <a:ext cx="5969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20107" y="6060121"/>
            <a:ext cx="8771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暫停鍵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049404" y="6060127"/>
            <a:ext cx="11079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掃描速度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209968" y="6060121"/>
            <a:ext cx="8771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拍攝鍵</a:t>
            </a:r>
          </a:p>
        </p:txBody>
      </p:sp>
      <p:cxnSp>
        <p:nvCxnSpPr>
          <p:cNvPr id="12" name="肘形接點 11"/>
          <p:cNvCxnSpPr>
            <a:stCxn id="3" idx="1"/>
            <a:endCxn id="8" idx="0"/>
          </p:cNvCxnSpPr>
          <p:nvPr/>
        </p:nvCxnSpPr>
        <p:spPr>
          <a:xfrm rot="10800000" flipV="1">
            <a:off x="858690" y="5466371"/>
            <a:ext cx="642805" cy="593750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接點 16"/>
          <p:cNvCxnSpPr>
            <a:stCxn id="6" idx="3"/>
            <a:endCxn id="10" idx="0"/>
          </p:cNvCxnSpPr>
          <p:nvPr/>
        </p:nvCxnSpPr>
        <p:spPr>
          <a:xfrm>
            <a:off x="3935705" y="5455871"/>
            <a:ext cx="712845" cy="604250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>
            <a:stCxn id="5" idx="2"/>
            <a:endCxn id="9" idx="0"/>
          </p:cNvCxnSpPr>
          <p:nvPr/>
        </p:nvCxnSpPr>
        <p:spPr>
          <a:xfrm>
            <a:off x="2603402" y="5646371"/>
            <a:ext cx="0" cy="4137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圓角矩形 25"/>
          <p:cNvSpPr/>
          <p:nvPr/>
        </p:nvSpPr>
        <p:spPr>
          <a:xfrm>
            <a:off x="1681494" y="4693260"/>
            <a:ext cx="2228851" cy="2349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圓角矩形 26"/>
          <p:cNvSpPr/>
          <p:nvPr/>
        </p:nvSpPr>
        <p:spPr>
          <a:xfrm>
            <a:off x="1681494" y="4362448"/>
            <a:ext cx="2228851" cy="2349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650939" y="4628650"/>
            <a:ext cx="6463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亮度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209968" y="4295257"/>
            <a:ext cx="6463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對比</a:t>
            </a:r>
          </a:p>
        </p:txBody>
      </p:sp>
      <p:cxnSp>
        <p:nvCxnSpPr>
          <p:cNvPr id="33" name="直線單箭頭接點 32"/>
          <p:cNvCxnSpPr>
            <a:stCxn id="27" idx="3"/>
            <a:endCxn id="31" idx="1"/>
          </p:cNvCxnSpPr>
          <p:nvPr/>
        </p:nvCxnSpPr>
        <p:spPr>
          <a:xfrm>
            <a:off x="3910345" y="4479923"/>
            <a:ext cx="29962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>
            <a:stCxn id="26" idx="1"/>
            <a:endCxn id="28" idx="3"/>
          </p:cNvCxnSpPr>
          <p:nvPr/>
        </p:nvCxnSpPr>
        <p:spPr>
          <a:xfrm flipH="1">
            <a:off x="1297270" y="4810735"/>
            <a:ext cx="384224" cy="25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圓角矩形 35"/>
          <p:cNvSpPr/>
          <p:nvPr/>
        </p:nvSpPr>
        <p:spPr>
          <a:xfrm>
            <a:off x="1481161" y="2751692"/>
            <a:ext cx="2521123" cy="11046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234158" y="3119348"/>
            <a:ext cx="10631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Spot Size</a:t>
            </a:r>
            <a:endParaRPr lang="zh-TW" altLang="en-US" dirty="0"/>
          </a:p>
        </p:txBody>
      </p:sp>
      <p:cxnSp>
        <p:nvCxnSpPr>
          <p:cNvPr id="39" name="直線單箭頭接點 38"/>
          <p:cNvCxnSpPr>
            <a:stCxn id="36" idx="1"/>
            <a:endCxn id="37" idx="3"/>
          </p:cNvCxnSpPr>
          <p:nvPr/>
        </p:nvCxnSpPr>
        <p:spPr>
          <a:xfrm flipH="1">
            <a:off x="1297270" y="3304014"/>
            <a:ext cx="18389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圓角矩形 39"/>
          <p:cNvSpPr/>
          <p:nvPr/>
        </p:nvSpPr>
        <p:spPr>
          <a:xfrm>
            <a:off x="1767769" y="1952889"/>
            <a:ext cx="984712" cy="42230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圓角矩形 40"/>
          <p:cNvSpPr/>
          <p:nvPr/>
        </p:nvSpPr>
        <p:spPr>
          <a:xfrm>
            <a:off x="2940752" y="1632011"/>
            <a:ext cx="1008000" cy="1008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125154" y="1973429"/>
            <a:ext cx="11721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粗</a:t>
            </a:r>
            <a:r>
              <a:rPr lang="en-US" altLang="zh-TW" dirty="0"/>
              <a:t>/</a:t>
            </a:r>
            <a:r>
              <a:rPr lang="zh-TW" altLang="en-US" dirty="0"/>
              <a:t>細調節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4214628" y="1952889"/>
            <a:ext cx="8771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對焦鈕</a:t>
            </a:r>
          </a:p>
        </p:txBody>
      </p:sp>
      <p:cxnSp>
        <p:nvCxnSpPr>
          <p:cNvPr id="46" name="直線單箭頭接點 45"/>
          <p:cNvCxnSpPr>
            <a:stCxn id="41" idx="3"/>
            <a:endCxn id="44" idx="1"/>
          </p:cNvCxnSpPr>
          <p:nvPr/>
        </p:nvCxnSpPr>
        <p:spPr>
          <a:xfrm>
            <a:off x="3948752" y="2136011"/>
            <a:ext cx="265876" cy="15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>
            <a:stCxn id="40" idx="1"/>
            <a:endCxn id="42" idx="3"/>
          </p:cNvCxnSpPr>
          <p:nvPr/>
        </p:nvCxnSpPr>
        <p:spPr>
          <a:xfrm flipH="1" flipV="1">
            <a:off x="1297270" y="2158095"/>
            <a:ext cx="470499" cy="59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329109"/>
      </p:ext>
    </p:extLst>
  </p:cSld>
  <p:clrMapOvr>
    <a:masterClrMapping/>
  </p:clrMapOvr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TM03457485[[fn=網線]]</Template>
  <TotalTime>462</TotalTime>
  <Words>1320</Words>
  <Application>Microsoft Office PowerPoint</Application>
  <PresentationFormat>寬螢幕</PresentationFormat>
  <Paragraphs>172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1" baseType="lpstr">
      <vt:lpstr>標楷體</vt:lpstr>
      <vt:lpstr>Arial</vt:lpstr>
      <vt:lpstr>Times New Roman</vt:lpstr>
      <vt:lpstr>小水滴</vt:lpstr>
      <vt:lpstr>桌上型掃描式電子顯微鏡 (Mini-SEM ) 操作手冊</vt:lpstr>
      <vt:lpstr>目錄</vt:lpstr>
      <vt:lpstr>注意事項</vt:lpstr>
      <vt:lpstr>開機流程</vt:lpstr>
      <vt:lpstr>機台操作方法</vt:lpstr>
      <vt:lpstr>試片安裝</vt:lpstr>
      <vt:lpstr>軟體操作(1) – Start 視窗操作</vt:lpstr>
      <vt:lpstr>軟體操作(2) – Main 視窗介面</vt:lpstr>
      <vt:lpstr>軟體操作(3) – image tab 操作</vt:lpstr>
      <vt:lpstr>EDS 軟體介面</vt:lpstr>
      <vt:lpstr>EDS 訊號強度設定(1)</vt:lpstr>
      <vt:lpstr>EDS 訊號強度設定(2) 流程圖</vt:lpstr>
      <vt:lpstr>EDS 分析步驟</vt:lpstr>
      <vt:lpstr>EDS 電鏡參數輸入</vt:lpstr>
      <vt:lpstr>EDS 分析結果輸出</vt:lpstr>
      <vt:lpstr>關機流程</vt:lpstr>
      <vt:lpstr>儀器狀況簡易排除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Mini-SEM 操作手冊</dc:title>
  <dc:creator>user</dc:creator>
  <cp:lastModifiedBy>SUN</cp:lastModifiedBy>
  <cp:revision>64</cp:revision>
  <dcterms:created xsi:type="dcterms:W3CDTF">2018-05-12T09:34:03Z</dcterms:created>
  <dcterms:modified xsi:type="dcterms:W3CDTF">2018-07-23T03:20:03Z</dcterms:modified>
</cp:coreProperties>
</file>